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0"/>
  </p:notesMasterIdLst>
  <p:sldIdLst>
    <p:sldId id="256" r:id="rId2"/>
    <p:sldId id="258" r:id="rId3"/>
    <p:sldId id="257" r:id="rId4"/>
    <p:sldId id="394" r:id="rId5"/>
    <p:sldId id="261" r:id="rId6"/>
    <p:sldId id="262" r:id="rId7"/>
    <p:sldId id="434" r:id="rId8"/>
    <p:sldId id="264" r:id="rId9"/>
    <p:sldId id="445" r:id="rId10"/>
    <p:sldId id="447" r:id="rId11"/>
    <p:sldId id="267" r:id="rId12"/>
    <p:sldId id="269" r:id="rId13"/>
    <p:sldId id="451" r:id="rId14"/>
    <p:sldId id="283" r:id="rId15"/>
    <p:sldId id="282" r:id="rId16"/>
    <p:sldId id="286" r:id="rId17"/>
    <p:sldId id="435" r:id="rId18"/>
    <p:sldId id="289" r:id="rId19"/>
    <p:sldId id="290" r:id="rId20"/>
    <p:sldId id="291" r:id="rId21"/>
    <p:sldId id="296" r:id="rId22"/>
    <p:sldId id="298" r:id="rId23"/>
    <p:sldId id="300" r:id="rId24"/>
    <p:sldId id="301" r:id="rId25"/>
    <p:sldId id="303" r:id="rId26"/>
    <p:sldId id="305" r:id="rId27"/>
    <p:sldId id="306" r:id="rId28"/>
    <p:sldId id="308" r:id="rId29"/>
    <p:sldId id="309" r:id="rId30"/>
    <p:sldId id="310" r:id="rId31"/>
    <p:sldId id="313" r:id="rId32"/>
    <p:sldId id="314" r:id="rId33"/>
    <p:sldId id="315" r:id="rId34"/>
    <p:sldId id="316" r:id="rId35"/>
    <p:sldId id="318" r:id="rId36"/>
    <p:sldId id="319" r:id="rId37"/>
    <p:sldId id="320" r:id="rId38"/>
    <p:sldId id="450" r:id="rId39"/>
    <p:sldId id="322" r:id="rId40"/>
    <p:sldId id="323" r:id="rId41"/>
    <p:sldId id="324" r:id="rId42"/>
    <p:sldId id="326" r:id="rId43"/>
    <p:sldId id="325" r:id="rId44"/>
    <p:sldId id="327" r:id="rId45"/>
    <p:sldId id="330" r:id="rId46"/>
    <p:sldId id="329" r:id="rId47"/>
    <p:sldId id="328" r:id="rId48"/>
    <p:sldId id="332" r:id="rId49"/>
    <p:sldId id="333" r:id="rId50"/>
    <p:sldId id="334" r:id="rId51"/>
    <p:sldId id="335" r:id="rId52"/>
    <p:sldId id="336" r:id="rId53"/>
    <p:sldId id="338" r:id="rId54"/>
    <p:sldId id="339" r:id="rId55"/>
    <p:sldId id="340" r:id="rId56"/>
    <p:sldId id="341" r:id="rId57"/>
    <p:sldId id="342" r:id="rId58"/>
    <p:sldId id="413" r:id="rId59"/>
    <p:sldId id="436" r:id="rId60"/>
    <p:sldId id="403" r:id="rId61"/>
    <p:sldId id="407" r:id="rId62"/>
    <p:sldId id="408" r:id="rId63"/>
    <p:sldId id="409" r:id="rId64"/>
    <p:sldId id="410" r:id="rId65"/>
    <p:sldId id="411" r:id="rId66"/>
    <p:sldId id="412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0" r:id="rId75"/>
    <p:sldId id="372" r:id="rId76"/>
    <p:sldId id="373" r:id="rId77"/>
    <p:sldId id="374" r:id="rId78"/>
    <p:sldId id="377" r:id="rId79"/>
    <p:sldId id="375" r:id="rId80"/>
    <p:sldId id="376" r:id="rId81"/>
    <p:sldId id="378" r:id="rId82"/>
    <p:sldId id="419" r:id="rId83"/>
    <p:sldId id="423" r:id="rId84"/>
    <p:sldId id="422" r:id="rId85"/>
    <p:sldId id="424" r:id="rId86"/>
    <p:sldId id="425" r:id="rId87"/>
    <p:sldId id="443" r:id="rId88"/>
    <p:sldId id="444" r:id="rId89"/>
    <p:sldId id="427" r:id="rId90"/>
    <p:sldId id="389" r:id="rId91"/>
    <p:sldId id="437" r:id="rId92"/>
    <p:sldId id="438" r:id="rId93"/>
    <p:sldId id="439" r:id="rId94"/>
    <p:sldId id="440" r:id="rId95"/>
    <p:sldId id="390" r:id="rId96"/>
    <p:sldId id="428" r:id="rId97"/>
    <p:sldId id="429" r:id="rId98"/>
    <p:sldId id="430" r:id="rId99"/>
    <p:sldId id="431" r:id="rId100"/>
    <p:sldId id="432" r:id="rId101"/>
    <p:sldId id="433" r:id="rId102"/>
    <p:sldId id="441" r:id="rId103"/>
    <p:sldId id="442" r:id="rId104"/>
    <p:sldId id="391" r:id="rId105"/>
    <p:sldId id="392" r:id="rId106"/>
    <p:sldId id="448" r:id="rId107"/>
    <p:sldId id="449" r:id="rId108"/>
    <p:sldId id="39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1824" userDrawn="1">
          <p15:clr>
            <a:srgbClr val="A4A3A4"/>
          </p15:clr>
        </p15:guide>
        <p15:guide id="3" pos="3984" userDrawn="1">
          <p15:clr>
            <a:srgbClr val="A4A3A4"/>
          </p15:clr>
        </p15:guide>
        <p15:guide id="4" pos="528" userDrawn="1">
          <p15:clr>
            <a:srgbClr val="A4A3A4"/>
          </p15:clr>
        </p15:guide>
        <p15:guide id="5" pos="864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pos="1056" userDrawn="1">
          <p15:clr>
            <a:srgbClr val="A4A3A4"/>
          </p15:clr>
        </p15:guide>
        <p15:guide id="8" pos="3888" userDrawn="1">
          <p15:clr>
            <a:srgbClr val="A4A3A4"/>
          </p15:clr>
        </p15:guide>
        <p15:guide id="9" orient="horz" pos="1056" userDrawn="1">
          <p15:clr>
            <a:srgbClr val="A4A3A4"/>
          </p15:clr>
        </p15:guide>
        <p15:guide id="10" orient="horz" pos="3360" userDrawn="1">
          <p15:clr>
            <a:srgbClr val="A4A3A4"/>
          </p15:clr>
        </p15:guide>
        <p15:guide id="11" pos="7344" userDrawn="1">
          <p15:clr>
            <a:srgbClr val="A4A3A4"/>
          </p15:clr>
        </p15:guide>
        <p15:guide id="12" orient="horz" pos="1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Xiaolong" initials="WX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2A71"/>
    <a:srgbClr val="66D9EF"/>
    <a:srgbClr val="F09220"/>
    <a:srgbClr val="A6E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2"/>
    <p:restoredTop sz="85787"/>
  </p:normalViewPr>
  <p:slideViewPr>
    <p:cSldViewPr snapToObjects="1">
      <p:cViewPr varScale="1">
        <p:scale>
          <a:sx n="76" d="100"/>
          <a:sy n="76" d="100"/>
        </p:scale>
        <p:origin x="208" y="736"/>
      </p:cViewPr>
      <p:guideLst>
        <p:guide orient="horz" pos="2448"/>
        <p:guide pos="1824"/>
        <p:guide pos="3984"/>
        <p:guide pos="528"/>
        <p:guide pos="864"/>
        <p:guide orient="horz" pos="4032"/>
        <p:guide pos="1056"/>
        <p:guide pos="3888"/>
        <p:guide orient="horz" pos="1056"/>
        <p:guide orient="horz" pos="3360"/>
        <p:guide pos="7344"/>
        <p:guide orient="horz" pos="1680"/>
      </p:guideLst>
    </p:cSldViewPr>
  </p:slideViewPr>
  <p:outlineViewPr>
    <p:cViewPr>
      <p:scale>
        <a:sx n="33" d="100"/>
        <a:sy n="33" d="100"/>
      </p:scale>
      <p:origin x="0" y="-10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commentAuthors" Target="commentAuthors.xml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oleObject" Target="Workbook1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oleObject" Target="Workbook1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oleObject" Target="Workbook1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oleObject" Target="Workbook1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microsoft.com/office/2011/relationships/chartStyle" Target="style23.xml"/><Relationship Id="rId2" Type="http://schemas.microsoft.com/office/2011/relationships/chartColorStyle" Target="colors23.xml"/><Relationship Id="rId3" Type="http://schemas.openxmlformats.org/officeDocument/2006/relationships/oleObject" Target="Workbook1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microsoft.com/office/2011/relationships/chartStyle" Target="style24.xml"/><Relationship Id="rId2" Type="http://schemas.microsoft.com/office/2011/relationships/chartColorStyle" Target="colors24.xml"/><Relationship Id="rId3" Type="http://schemas.openxmlformats.org/officeDocument/2006/relationships/package" Target="../embeddings/Microsoft_Excel_Worksheet18.xlsx"/></Relationships>
</file>

<file path=ppt/charts/_rels/chart25.xml.rels><?xml version="1.0" encoding="UTF-8" standalone="yes"?>
<Relationships xmlns="http://schemas.openxmlformats.org/package/2006/relationships"><Relationship Id="rId1" Type="http://schemas.microsoft.com/office/2011/relationships/chartStyle" Target="style25.xml"/><Relationship Id="rId2" Type="http://schemas.microsoft.com/office/2011/relationships/chartColorStyle" Target="colors25.xml"/><Relationship Id="rId3" Type="http://schemas.openxmlformats.org/officeDocument/2006/relationships/package" Target="../embeddings/Microsoft_Excel_Worksheet19.xlsx"/></Relationships>
</file>

<file path=ppt/charts/_rels/chart26.xml.rels><?xml version="1.0" encoding="UTF-8" standalone="yes"?>
<Relationships xmlns="http://schemas.openxmlformats.org/package/2006/relationships"><Relationship Id="rId1" Type="http://schemas.microsoft.com/office/2011/relationships/chartStyle" Target="style26.xml"/><Relationship Id="rId2" Type="http://schemas.microsoft.com/office/2011/relationships/chartColorStyle" Target="colors26.xml"/><Relationship Id="rId3" Type="http://schemas.openxmlformats.org/officeDocument/2006/relationships/package" Target="../embeddings/Microsoft_Excel_Worksheet20.xlsx"/></Relationships>
</file>

<file path=ppt/charts/_rels/chart27.xml.rels><?xml version="1.0" encoding="UTF-8" standalone="yes"?>
<Relationships xmlns="http://schemas.openxmlformats.org/package/2006/relationships"><Relationship Id="rId1" Type="http://schemas.microsoft.com/office/2011/relationships/chartStyle" Target="style27.xml"/><Relationship Id="rId2" Type="http://schemas.microsoft.com/office/2011/relationships/chartColorStyle" Target="colors27.xml"/><Relationship Id="rId3" Type="http://schemas.openxmlformats.org/officeDocument/2006/relationships/package" Target="../embeddings/Microsoft_Excel_Worksheet2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46.15384615384578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46.15384615384572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44.44444444444397</c:v>
                </c:pt>
                <c:pt idx="1">
                  <c:v>11.11111111111111</c:v>
                </c:pt>
                <c:pt idx="2">
                  <c:v>44.44444444444397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44.44444444444395</c:v>
                </c:pt>
                <c:pt idx="1">
                  <c:v>11.11111111111111</c:v>
                </c:pt>
                <c:pt idx="2">
                  <c:v>44.44444444444395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</c:dPt>
          <c:dPt>
            <c:idx val="3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</c:dPt>
          <c:dPt>
            <c:idx val="3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44.44444444444403</c:v>
                </c:pt>
                <c:pt idx="1">
                  <c:v>11.11111111111111</c:v>
                </c:pt>
                <c:pt idx="2">
                  <c:v>44.44444444444403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400.0</c:v>
                </c:pt>
                <c:pt idx="1">
                  <c:v>900.0</c:v>
                </c:pt>
                <c:pt idx="2">
                  <c:v>2500.0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3.2E6</c:v>
                </c:pt>
                <c:pt idx="1">
                  <c:v>2.43E7</c:v>
                </c:pt>
                <c:pt idx="2">
                  <c:v>3.125E8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1.024E13</c:v>
                </c:pt>
                <c:pt idx="1">
                  <c:v>5.9049E14</c:v>
                </c:pt>
                <c:pt idx="2">
                  <c:v>9.765625E16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46.15384615384576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44.44444444444401</c:v>
                </c:pt>
                <c:pt idx="1">
                  <c:v>11.11111111111111</c:v>
                </c:pt>
                <c:pt idx="2">
                  <c:v>44.44444444444401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46.15384615384574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44.44444444444399</c:v>
                </c:pt>
                <c:pt idx="1">
                  <c:v>11.11111111111111</c:v>
                </c:pt>
                <c:pt idx="2">
                  <c:v>44.44444444444399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E08F8-E3D0-6D45-BEF8-6A02F85D6DC8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41C42144-600E-7A4A-A576-18F5CA08C1CF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pPr algn="l"/>
          <a:r>
            <a:rPr lang="en-US" dirty="0" smtClean="0">
              <a:solidFill>
                <a:srgbClr val="FFFF00"/>
              </a:solidFill>
            </a:rPr>
            <a:t>A flexible approach for modeling complex observations</a:t>
          </a:r>
          <a:endParaRPr lang="en-US" dirty="0">
            <a:solidFill>
              <a:srgbClr val="FFFF00"/>
            </a:solidFill>
          </a:endParaRPr>
        </a:p>
      </dgm:t>
    </dgm:pt>
    <dgm:pt modelId="{E931CEBC-F242-DF45-B0B7-96791EC10A59}" type="parTrans" cxnId="{79E0F176-95B4-4A49-AFC0-B60911F1EA4D}">
      <dgm:prSet/>
      <dgm:spPr/>
      <dgm:t>
        <a:bodyPr/>
        <a:lstStyle/>
        <a:p>
          <a:endParaRPr lang="en-US"/>
        </a:p>
      </dgm:t>
    </dgm:pt>
    <dgm:pt modelId="{716AA7A4-2466-8445-A9A7-8B636D678115}" type="sibTrans" cxnId="{79E0F176-95B4-4A49-AFC0-B60911F1EA4D}">
      <dgm:prSet/>
      <dgm:spPr/>
      <dgm:t>
        <a:bodyPr/>
        <a:lstStyle/>
        <a:p>
          <a:endParaRPr lang="en-US"/>
        </a:p>
      </dgm:t>
    </dgm:pt>
    <dgm:pt modelId="{2FC406B3-C344-0A40-924F-3032A0A4440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pPr algn="l"/>
          <a:r>
            <a:rPr lang="en-US" dirty="0" smtClean="0">
              <a:solidFill>
                <a:srgbClr val="FFFF00"/>
              </a:solidFill>
            </a:rPr>
            <a:t>A powerful tool for knowledge discovery</a:t>
          </a:r>
          <a:endParaRPr lang="en-US" dirty="0">
            <a:solidFill>
              <a:srgbClr val="FFFF00"/>
            </a:solidFill>
          </a:endParaRPr>
        </a:p>
      </dgm:t>
    </dgm:pt>
    <dgm:pt modelId="{5DAF30B3-A497-004B-A51D-A8A2BB52FC5E}" type="parTrans" cxnId="{824A85A6-6DB5-4F42-B433-C4DAD213E80B}">
      <dgm:prSet/>
      <dgm:spPr/>
      <dgm:t>
        <a:bodyPr/>
        <a:lstStyle/>
        <a:p>
          <a:endParaRPr lang="en-US"/>
        </a:p>
      </dgm:t>
    </dgm:pt>
    <dgm:pt modelId="{5F1DF24E-1157-544D-9783-3C9DD4B0BDC9}" type="sibTrans" cxnId="{824A85A6-6DB5-4F42-B433-C4DAD213E80B}">
      <dgm:prSet/>
      <dgm:spPr/>
      <dgm:t>
        <a:bodyPr/>
        <a:lstStyle/>
        <a:p>
          <a:endParaRPr lang="en-US"/>
        </a:p>
      </dgm:t>
    </dgm:pt>
    <dgm:pt modelId="{DF957489-70FE-314D-A94A-18087AAE111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pPr algn="l"/>
          <a:r>
            <a:rPr lang="en-US" dirty="0" smtClean="0">
              <a:solidFill>
                <a:srgbClr val="FFFF00"/>
              </a:solidFill>
            </a:rPr>
            <a:t>Efficient and scalable optimization for training</a:t>
          </a:r>
          <a:endParaRPr lang="en-US" dirty="0">
            <a:solidFill>
              <a:srgbClr val="FFFF00"/>
            </a:solidFill>
          </a:endParaRPr>
        </a:p>
      </dgm:t>
    </dgm:pt>
    <dgm:pt modelId="{03CA5E95-8A51-9542-B011-A49BF237A93F}" type="parTrans" cxnId="{179DE732-BB04-A04F-8FE6-59012495E988}">
      <dgm:prSet/>
      <dgm:spPr/>
      <dgm:t>
        <a:bodyPr/>
        <a:lstStyle/>
        <a:p>
          <a:endParaRPr lang="en-US"/>
        </a:p>
      </dgm:t>
    </dgm:pt>
    <dgm:pt modelId="{898479C8-F22B-3B44-A66D-9281C0E47C76}" type="sibTrans" cxnId="{179DE732-BB04-A04F-8FE6-59012495E988}">
      <dgm:prSet/>
      <dgm:spPr/>
      <dgm:t>
        <a:bodyPr/>
        <a:lstStyle/>
        <a:p>
          <a:endParaRPr lang="en-US"/>
        </a:p>
      </dgm:t>
    </dgm:pt>
    <dgm:pt modelId="{B60224F5-1A77-9C4F-85E7-DD5F0854C57A}" type="pres">
      <dgm:prSet presAssocID="{58BE08F8-E3D0-6D45-BEF8-6A02F85D6DC8}" presName="linearFlow" presStyleCnt="0">
        <dgm:presLayoutVars>
          <dgm:dir/>
          <dgm:resizeHandles val="exact"/>
        </dgm:presLayoutVars>
      </dgm:prSet>
      <dgm:spPr/>
    </dgm:pt>
    <dgm:pt modelId="{CD40EB6B-5AB3-0C4E-B8CC-BC28C5738C08}" type="pres">
      <dgm:prSet presAssocID="{41C42144-600E-7A4A-A576-18F5CA08C1CF}" presName="composite" presStyleCnt="0"/>
      <dgm:spPr/>
    </dgm:pt>
    <dgm:pt modelId="{F9E021EA-9693-D343-88A5-1D6D15E52345}" type="pres">
      <dgm:prSet presAssocID="{41C42144-600E-7A4A-A576-18F5CA08C1C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2BA58D-DAD0-6D45-8D71-FB82156EA712}" type="pres">
      <dgm:prSet presAssocID="{41C42144-600E-7A4A-A576-18F5CA08C1C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A0358-8FF5-2B4F-8B5C-C38106AA7730}" type="pres">
      <dgm:prSet presAssocID="{716AA7A4-2466-8445-A9A7-8B636D678115}" presName="spacing" presStyleCnt="0"/>
      <dgm:spPr/>
    </dgm:pt>
    <dgm:pt modelId="{529F5859-D08C-0A4C-B526-0CAFD6939F39}" type="pres">
      <dgm:prSet presAssocID="{2FC406B3-C344-0A40-924F-3032A0A44408}" presName="composite" presStyleCnt="0"/>
      <dgm:spPr/>
    </dgm:pt>
    <dgm:pt modelId="{7830E3F8-A682-B24C-B386-133EA21B8E47}" type="pres">
      <dgm:prSet presAssocID="{2FC406B3-C344-0A40-924F-3032A0A4440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584FAD-4579-ED49-92A2-2CFD22956AE6}" type="pres">
      <dgm:prSet presAssocID="{2FC406B3-C344-0A40-924F-3032A0A4440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EC873-7462-B247-BCB0-313E70FC40B3}" type="pres">
      <dgm:prSet presAssocID="{5F1DF24E-1157-544D-9783-3C9DD4B0BDC9}" presName="spacing" presStyleCnt="0"/>
      <dgm:spPr/>
    </dgm:pt>
    <dgm:pt modelId="{55390C95-D68F-C647-86DB-FF961813B835}" type="pres">
      <dgm:prSet presAssocID="{DF957489-70FE-314D-A94A-18087AAE1118}" presName="composite" presStyleCnt="0"/>
      <dgm:spPr/>
    </dgm:pt>
    <dgm:pt modelId="{0E3DD59B-770B-1A48-8202-A58AACB441C4}" type="pres">
      <dgm:prSet presAssocID="{DF957489-70FE-314D-A94A-18087AAE111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80E8C2F-0B82-2342-B78B-CC817F669EC8}" type="pres">
      <dgm:prSet presAssocID="{DF957489-70FE-314D-A94A-18087AAE111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4A85A6-6DB5-4F42-B433-C4DAD213E80B}" srcId="{58BE08F8-E3D0-6D45-BEF8-6A02F85D6DC8}" destId="{2FC406B3-C344-0A40-924F-3032A0A44408}" srcOrd="1" destOrd="0" parTransId="{5DAF30B3-A497-004B-A51D-A8A2BB52FC5E}" sibTransId="{5F1DF24E-1157-544D-9783-3C9DD4B0BDC9}"/>
    <dgm:cxn modelId="{AFF3FB81-60AD-D844-8B16-D204CAA190A9}" type="presOf" srcId="{DF957489-70FE-314D-A94A-18087AAE1118}" destId="{880E8C2F-0B82-2342-B78B-CC817F669EC8}" srcOrd="0" destOrd="0" presId="urn:microsoft.com/office/officeart/2005/8/layout/vList3"/>
    <dgm:cxn modelId="{179DE732-BB04-A04F-8FE6-59012495E988}" srcId="{58BE08F8-E3D0-6D45-BEF8-6A02F85D6DC8}" destId="{DF957489-70FE-314D-A94A-18087AAE1118}" srcOrd="2" destOrd="0" parTransId="{03CA5E95-8A51-9542-B011-A49BF237A93F}" sibTransId="{898479C8-F22B-3B44-A66D-9281C0E47C76}"/>
    <dgm:cxn modelId="{79E0F176-95B4-4A49-AFC0-B60911F1EA4D}" srcId="{58BE08F8-E3D0-6D45-BEF8-6A02F85D6DC8}" destId="{41C42144-600E-7A4A-A576-18F5CA08C1CF}" srcOrd="0" destOrd="0" parTransId="{E931CEBC-F242-DF45-B0B7-96791EC10A59}" sibTransId="{716AA7A4-2466-8445-A9A7-8B636D678115}"/>
    <dgm:cxn modelId="{94B448AD-5BDF-2348-8E47-74F3EE616D2E}" type="presOf" srcId="{41C42144-600E-7A4A-A576-18F5CA08C1CF}" destId="{702BA58D-DAD0-6D45-8D71-FB82156EA712}" srcOrd="0" destOrd="0" presId="urn:microsoft.com/office/officeart/2005/8/layout/vList3"/>
    <dgm:cxn modelId="{EE1E4FD9-C77C-1C4D-916B-C53C22294446}" type="presOf" srcId="{58BE08F8-E3D0-6D45-BEF8-6A02F85D6DC8}" destId="{B60224F5-1A77-9C4F-85E7-DD5F0854C57A}" srcOrd="0" destOrd="0" presId="urn:microsoft.com/office/officeart/2005/8/layout/vList3"/>
    <dgm:cxn modelId="{AC8286DB-DE5B-DE41-ACE6-968FCA7FD760}" type="presOf" srcId="{2FC406B3-C344-0A40-924F-3032A0A44408}" destId="{C7584FAD-4579-ED49-92A2-2CFD22956AE6}" srcOrd="0" destOrd="0" presId="urn:microsoft.com/office/officeart/2005/8/layout/vList3"/>
    <dgm:cxn modelId="{399688DC-1356-9741-9334-A57614F5570E}" type="presParOf" srcId="{B60224F5-1A77-9C4F-85E7-DD5F0854C57A}" destId="{CD40EB6B-5AB3-0C4E-B8CC-BC28C5738C08}" srcOrd="0" destOrd="0" presId="urn:microsoft.com/office/officeart/2005/8/layout/vList3"/>
    <dgm:cxn modelId="{F2A5393A-2292-5440-96ED-B5DF67A4E845}" type="presParOf" srcId="{CD40EB6B-5AB3-0C4E-B8CC-BC28C5738C08}" destId="{F9E021EA-9693-D343-88A5-1D6D15E52345}" srcOrd="0" destOrd="0" presId="urn:microsoft.com/office/officeart/2005/8/layout/vList3"/>
    <dgm:cxn modelId="{32E1097B-95E9-B94D-932A-C8DC7BED1CEC}" type="presParOf" srcId="{CD40EB6B-5AB3-0C4E-B8CC-BC28C5738C08}" destId="{702BA58D-DAD0-6D45-8D71-FB82156EA712}" srcOrd="1" destOrd="0" presId="urn:microsoft.com/office/officeart/2005/8/layout/vList3"/>
    <dgm:cxn modelId="{5AF8C9D9-2EF9-F741-9601-A3F7ED10B673}" type="presParOf" srcId="{B60224F5-1A77-9C4F-85E7-DD5F0854C57A}" destId="{1CAA0358-8FF5-2B4F-8B5C-C38106AA7730}" srcOrd="1" destOrd="0" presId="urn:microsoft.com/office/officeart/2005/8/layout/vList3"/>
    <dgm:cxn modelId="{E609F7C9-54F4-1B4D-BDE8-53D19133A85F}" type="presParOf" srcId="{B60224F5-1A77-9C4F-85E7-DD5F0854C57A}" destId="{529F5859-D08C-0A4C-B526-0CAFD6939F39}" srcOrd="2" destOrd="0" presId="urn:microsoft.com/office/officeart/2005/8/layout/vList3"/>
    <dgm:cxn modelId="{DC77BFCD-41E8-4247-B087-C02DEFA79B29}" type="presParOf" srcId="{529F5859-D08C-0A4C-B526-0CAFD6939F39}" destId="{7830E3F8-A682-B24C-B386-133EA21B8E47}" srcOrd="0" destOrd="0" presId="urn:microsoft.com/office/officeart/2005/8/layout/vList3"/>
    <dgm:cxn modelId="{ABF407FD-6DA5-974A-B085-2BACB28593AC}" type="presParOf" srcId="{529F5859-D08C-0A4C-B526-0CAFD6939F39}" destId="{C7584FAD-4579-ED49-92A2-2CFD22956AE6}" srcOrd="1" destOrd="0" presId="urn:microsoft.com/office/officeart/2005/8/layout/vList3"/>
    <dgm:cxn modelId="{AEA1CCE3-00C9-F249-87E2-0897728A6AB8}" type="presParOf" srcId="{B60224F5-1A77-9C4F-85E7-DD5F0854C57A}" destId="{EB9EC873-7462-B247-BCB0-313E70FC40B3}" srcOrd="3" destOrd="0" presId="urn:microsoft.com/office/officeart/2005/8/layout/vList3"/>
    <dgm:cxn modelId="{74141988-786E-9049-A2F3-058C8BCC3EB3}" type="presParOf" srcId="{B60224F5-1A77-9C4F-85E7-DD5F0854C57A}" destId="{55390C95-D68F-C647-86DB-FF961813B835}" srcOrd="4" destOrd="0" presId="urn:microsoft.com/office/officeart/2005/8/layout/vList3"/>
    <dgm:cxn modelId="{C5285C85-D947-D04F-98C1-DA9D8BA540A6}" type="presParOf" srcId="{55390C95-D68F-C647-86DB-FF961813B835}" destId="{0E3DD59B-770B-1A48-8202-A58AACB441C4}" srcOrd="0" destOrd="0" presId="urn:microsoft.com/office/officeart/2005/8/layout/vList3"/>
    <dgm:cxn modelId="{2D699898-030F-4D43-B237-FBBA3D5991B7}" type="presParOf" srcId="{55390C95-D68F-C647-86DB-FF961813B835}" destId="{880E8C2F-0B82-2342-B78B-CC817F669EC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 custT="1"/>
      <dgm:spPr/>
      <dgm:t>
        <a:bodyPr/>
        <a:lstStyle/>
        <a:p>
          <a:r>
            <a:rPr lang="en-US" sz="3200" b="1" dirty="0" smtClean="0"/>
            <a:t>Citation LDA: Understanding Evolution of Research Themes</a:t>
          </a:r>
        </a:p>
        <a:p>
          <a:r>
            <a:rPr lang="en-US" sz="2800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analyzing network data</a:t>
          </a:r>
          <a:endParaRPr lang="en-US" sz="2800" b="0" i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CA44A491-F017-6C45-B020-550666E133FF}">
      <dgm:prSet custT="1"/>
      <dgm:spPr/>
      <dgm:t>
        <a:bodyPr/>
        <a:lstStyle/>
        <a:p>
          <a:r>
            <a:rPr lang="en-US" sz="3200" b="1" dirty="0" err="1" smtClean="0"/>
            <a:t>Thurstonian</a:t>
          </a:r>
          <a:r>
            <a:rPr lang="en-US" sz="3200" b="1" dirty="0" smtClean="0"/>
            <a:t> Pairwise Preference</a:t>
          </a:r>
        </a:p>
        <a:p>
          <a:r>
            <a:rPr lang="en-US" sz="2800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modeling expertise and truthfulness of workers in crowdsourcing and fusion of pairwise preferences</a:t>
          </a: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2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2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2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2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</dgm:ptLst>
  <dgm:cxnLst>
    <dgm:cxn modelId="{327E3DBE-7939-634A-9D67-6063F488C165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80666E01-8B4D-BC47-9CE8-1548144A0EED}" type="presOf" srcId="{E31119C9-1B28-2141-A856-DF45FCF2E858}" destId="{E84E48CE-0D82-D444-A141-4F90FD6C6E53}" srcOrd="0" destOrd="0" presId="urn:microsoft.com/office/officeart/2008/layout/VerticalCurvedList"/>
    <dgm:cxn modelId="{05F48F18-57BC-594D-9C48-A8D268D781EC}" type="presOf" srcId="{54D51C02-59A7-4D40-881D-E5ECC0FC5F38}" destId="{272E8AFC-45EF-7E4C-A665-86F929D7B228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3715C1DF-239E-FC48-A76A-1B4C67E4C76D}" type="presOf" srcId="{CA44A491-F017-6C45-B020-550666E133FF}" destId="{74363B2D-AFB5-6842-9B4C-9919CF06E0E4}" srcOrd="0" destOrd="0" presId="urn:microsoft.com/office/officeart/2008/layout/VerticalCurvedList"/>
    <dgm:cxn modelId="{829846DC-101A-7040-9B0D-6ED53E8BA1E2}" type="presParOf" srcId="{E84E48CE-0D82-D444-A141-4F90FD6C6E53}" destId="{6552FBB9-91BC-5F47-90DC-AB593DCE2DF2}" srcOrd="0" destOrd="0" presId="urn:microsoft.com/office/officeart/2008/layout/VerticalCurvedList"/>
    <dgm:cxn modelId="{0925BD7B-D989-884F-B877-F5979C20B69A}" type="presParOf" srcId="{6552FBB9-91BC-5F47-90DC-AB593DCE2DF2}" destId="{84E88AC6-3010-D043-9870-4CBFB36F9FBD}" srcOrd="0" destOrd="0" presId="urn:microsoft.com/office/officeart/2008/layout/VerticalCurvedList"/>
    <dgm:cxn modelId="{328F4AF0-3719-4640-8B51-E1661C48493C}" type="presParOf" srcId="{84E88AC6-3010-D043-9870-4CBFB36F9FBD}" destId="{1027DBD0-E05C-394B-844E-9B0550086344}" srcOrd="0" destOrd="0" presId="urn:microsoft.com/office/officeart/2008/layout/VerticalCurvedList"/>
    <dgm:cxn modelId="{05D9496D-AD9F-4147-814B-6C4098E5E2A8}" type="presParOf" srcId="{84E88AC6-3010-D043-9870-4CBFB36F9FBD}" destId="{272E8AFC-45EF-7E4C-A665-86F929D7B228}" srcOrd="1" destOrd="0" presId="urn:microsoft.com/office/officeart/2008/layout/VerticalCurvedList"/>
    <dgm:cxn modelId="{A995D99A-17D3-154B-9C29-7789E0A37DE8}" type="presParOf" srcId="{84E88AC6-3010-D043-9870-4CBFB36F9FBD}" destId="{66F10DFE-4773-2C4D-AA3D-0663027213AC}" srcOrd="2" destOrd="0" presId="urn:microsoft.com/office/officeart/2008/layout/VerticalCurvedList"/>
    <dgm:cxn modelId="{62647E43-7F62-5F47-AA49-C7E7F824CF65}" type="presParOf" srcId="{84E88AC6-3010-D043-9870-4CBFB36F9FBD}" destId="{53C82B77-B79E-A946-A177-627F7AE10899}" srcOrd="3" destOrd="0" presId="urn:microsoft.com/office/officeart/2008/layout/VerticalCurvedList"/>
    <dgm:cxn modelId="{14DBDB28-8906-3146-AA7A-2641C86E4D06}" type="presParOf" srcId="{6552FBB9-91BC-5F47-90DC-AB593DCE2DF2}" destId="{46C1EB43-51E4-6E4A-9745-DB03CB9518C0}" srcOrd="1" destOrd="0" presId="urn:microsoft.com/office/officeart/2008/layout/VerticalCurvedList"/>
    <dgm:cxn modelId="{60AF8506-AE8A-6747-89F5-9972C25E8951}" type="presParOf" srcId="{6552FBB9-91BC-5F47-90DC-AB593DCE2DF2}" destId="{ADD2A538-CA33-1B49-9CA7-755E65FDE163}" srcOrd="2" destOrd="0" presId="urn:microsoft.com/office/officeart/2008/layout/VerticalCurvedList"/>
    <dgm:cxn modelId="{8FD4E9D4-15AA-5E45-85A3-50D48BE07057}" type="presParOf" srcId="{ADD2A538-CA33-1B49-9CA7-755E65FDE163}" destId="{FEBAE8D1-858D-EA46-B669-62DF8F0B48BD}" srcOrd="0" destOrd="0" presId="urn:microsoft.com/office/officeart/2008/layout/VerticalCurvedList"/>
    <dgm:cxn modelId="{AFDE155A-1081-A845-B2E1-67617A3180B5}" type="presParOf" srcId="{6552FBB9-91BC-5F47-90DC-AB593DCE2DF2}" destId="{74363B2D-AFB5-6842-9B4C-9919CF06E0E4}" srcOrd="3" destOrd="0" presId="urn:microsoft.com/office/officeart/2008/layout/VerticalCurvedList"/>
    <dgm:cxn modelId="{ACA87FC5-ECC7-B24A-B4AE-A5ADFED2F1C9}" type="presParOf" srcId="{6552FBB9-91BC-5F47-90DC-AB593DCE2DF2}" destId="{CD40E873-995A-3946-95AB-6CB44D06A2B0}" srcOrd="4" destOrd="0" presId="urn:microsoft.com/office/officeart/2008/layout/VerticalCurvedList"/>
    <dgm:cxn modelId="{FDDBF50C-5A0B-554E-8BE2-D3E6C90D0C69}" type="presParOf" srcId="{CD40E873-995A-3946-95AB-6CB44D06A2B0}" destId="{76892386-A572-584B-8E74-8DEEDD75DD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2020197-4E11-964F-89D3-CC0AF6C4E512}">
      <dgm:prSet phldrT="[Text]" custT="1"/>
      <dgm:spPr/>
      <dgm:t>
        <a:bodyPr/>
        <a:lstStyle/>
        <a:p>
          <a:r>
            <a:rPr lang="en-US" sz="3200" b="1" dirty="0" smtClean="0"/>
            <a:t>Dual</a:t>
          </a:r>
          <a:r>
            <a:rPr lang="en-US" sz="3200" b="1" baseline="0" dirty="0" smtClean="0"/>
            <a:t> Clustering Maximum Entropy</a:t>
          </a:r>
        </a:p>
        <a:p>
          <a:r>
            <a:rPr lang="en-US" sz="2800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Maximum Entropy optimization algorithm leveraging PLVM</a:t>
          </a:r>
          <a:endParaRPr lang="en-US" sz="2800" b="0" i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 custT="1"/>
      <dgm:spPr/>
      <dgm:t>
        <a:bodyPr/>
        <a:lstStyle/>
        <a:p>
          <a:r>
            <a:rPr lang="en-US" sz="3200" b="1" dirty="0" smtClean="0"/>
            <a:t>PLANS: Phrasal Latent Allocation with Negative Sampling</a:t>
          </a:r>
        </a:p>
        <a:p>
          <a:r>
            <a:rPr lang="en-US" sz="2800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phrasal embedding</a:t>
          </a:r>
          <a:endParaRPr lang="en-US" sz="2800" b="0" i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2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2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2"/>
      <dgm:spPr/>
      <dgm:t>
        <a:bodyPr/>
        <a:lstStyle/>
        <a:p>
          <a:endParaRPr lang="en-US"/>
        </a:p>
      </dgm:t>
    </dgm:pt>
    <dgm:pt modelId="{A275A956-3070-C44E-8C37-3C61F7A4C59F}" type="pres">
      <dgm:prSet presAssocID="{52020197-4E11-964F-89D3-CC0AF6C4E512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6C61C7-1387-6648-A82B-B7D7DBA4BA9B}" type="pres">
      <dgm:prSet presAssocID="{52020197-4E11-964F-89D3-CC0AF6C4E512}" presName="accent_1" presStyleCnt="0"/>
      <dgm:spPr/>
    </dgm:pt>
    <dgm:pt modelId="{E4A31823-6513-3543-928B-85910B8EA19E}" type="pres">
      <dgm:prSet presAssocID="{52020197-4E11-964F-89D3-CC0AF6C4E512}" presName="accentRepeatNode" presStyleLbl="solidFgAcc1" presStyleIdx="0" presStyleCnt="2"/>
      <dgm:spPr>
        <a:blipFill dpi="0" rotWithShape="0">
          <a:blip xmlns:r="http://schemas.openxmlformats.org/officeDocument/2006/relationships" r:embed="rId1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30C05D46-32B4-C445-B5F7-3FA86B4B92D3}" type="pres">
      <dgm:prSet presAssocID="{83D48B69-8CA7-3844-A9F4-5562B67EC430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0F3FA-FD81-F246-8DD6-2E1D05EC87A6}" type="pres">
      <dgm:prSet presAssocID="{83D48B69-8CA7-3844-A9F4-5562B67EC430}" presName="accent_2" presStyleCnt="0"/>
      <dgm:spPr/>
    </dgm:pt>
    <dgm:pt modelId="{FBA8F082-7124-BA4C-AD9D-583D27B180FE}" type="pres">
      <dgm:prSet presAssocID="{83D48B69-8CA7-3844-A9F4-5562B67EC430}" presName="accentRepeatNode" presStyleLbl="solidFgAcc1" presStyleIdx="1" presStyleCnt="2"/>
      <dgm:spPr>
        <a:blipFill dpi="0" rotWithShape="0">
          <a:blip xmlns:r="http://schemas.openxmlformats.org/officeDocument/2006/relationships" r:embed="rId2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BBE01B69-D9E0-2B4C-9E3C-C68ECB72FF39}" type="presOf" srcId="{83D48B69-8CA7-3844-A9F4-5562B67EC430}" destId="{30C05D46-32B4-C445-B5F7-3FA86B4B92D3}" srcOrd="0" destOrd="0" presId="urn:microsoft.com/office/officeart/2008/layout/VerticalCurvedList"/>
    <dgm:cxn modelId="{C80BBD62-BCEF-4544-B8A6-362E2AE4C912}" type="presOf" srcId="{E31119C9-1B28-2141-A856-DF45FCF2E858}" destId="{E84E48CE-0D82-D444-A141-4F90FD6C6E53}" srcOrd="0" destOrd="0" presId="urn:microsoft.com/office/officeart/2008/layout/VerticalCurvedList"/>
    <dgm:cxn modelId="{CD4B5745-48AF-9E4D-83C1-2AC19D8C3C5D}" type="presOf" srcId="{491DE5F1-9131-FA4A-B4D6-164384384D08}" destId="{272E8AFC-45EF-7E4C-A665-86F929D7B228}" srcOrd="0" destOrd="0" presId="urn:microsoft.com/office/officeart/2008/layout/VerticalCurvedList"/>
    <dgm:cxn modelId="{02964934-C738-E847-94E2-78BED22C4841}" type="presOf" srcId="{52020197-4E11-964F-89D3-CC0AF6C4E512}" destId="{A275A956-3070-C44E-8C37-3C61F7A4C59F}" srcOrd="0" destOrd="0" presId="urn:microsoft.com/office/officeart/2008/layout/VerticalCurvedList"/>
    <dgm:cxn modelId="{A038B61D-4D89-2840-AD84-BB9EE7FD5C4E}" srcId="{E31119C9-1B28-2141-A856-DF45FCF2E858}" destId="{83D48B69-8CA7-3844-A9F4-5562B67EC430}" srcOrd="1" destOrd="0" parTransId="{3C61E9DC-121C-C847-8014-8345E6AB1535}" sibTransId="{73AC6888-D29A-9147-9344-1D9A1C44DE50}"/>
    <dgm:cxn modelId="{0110A051-869E-984E-B04B-F8A665A602EB}" srcId="{E31119C9-1B28-2141-A856-DF45FCF2E858}" destId="{52020197-4E11-964F-89D3-CC0AF6C4E512}" srcOrd="0" destOrd="0" parTransId="{A22F0F0F-867B-E141-A0E5-D3689E00E4D2}" sibTransId="{491DE5F1-9131-FA4A-B4D6-164384384D08}"/>
    <dgm:cxn modelId="{0BF79A51-CF5D-2E4D-87F1-8ADE0B6EC72D}" type="presParOf" srcId="{E84E48CE-0D82-D444-A141-4F90FD6C6E53}" destId="{6552FBB9-91BC-5F47-90DC-AB593DCE2DF2}" srcOrd="0" destOrd="0" presId="urn:microsoft.com/office/officeart/2008/layout/VerticalCurvedList"/>
    <dgm:cxn modelId="{27529C14-308A-FE41-BFCB-C1ABEA18AB42}" type="presParOf" srcId="{6552FBB9-91BC-5F47-90DC-AB593DCE2DF2}" destId="{84E88AC6-3010-D043-9870-4CBFB36F9FBD}" srcOrd="0" destOrd="0" presId="urn:microsoft.com/office/officeart/2008/layout/VerticalCurvedList"/>
    <dgm:cxn modelId="{D6ED34F6-4BCA-3F4A-81E8-4814E70416AF}" type="presParOf" srcId="{84E88AC6-3010-D043-9870-4CBFB36F9FBD}" destId="{1027DBD0-E05C-394B-844E-9B0550086344}" srcOrd="0" destOrd="0" presId="urn:microsoft.com/office/officeart/2008/layout/VerticalCurvedList"/>
    <dgm:cxn modelId="{7581CEA4-7E0D-6740-97F6-20A77A14C802}" type="presParOf" srcId="{84E88AC6-3010-D043-9870-4CBFB36F9FBD}" destId="{272E8AFC-45EF-7E4C-A665-86F929D7B228}" srcOrd="1" destOrd="0" presId="urn:microsoft.com/office/officeart/2008/layout/VerticalCurvedList"/>
    <dgm:cxn modelId="{C59E0C78-95DA-DD4D-9B41-0864CB18CAE1}" type="presParOf" srcId="{84E88AC6-3010-D043-9870-4CBFB36F9FBD}" destId="{66F10DFE-4773-2C4D-AA3D-0663027213AC}" srcOrd="2" destOrd="0" presId="urn:microsoft.com/office/officeart/2008/layout/VerticalCurvedList"/>
    <dgm:cxn modelId="{DA7C2497-830C-2F4C-909F-3847FBC6E7D4}" type="presParOf" srcId="{84E88AC6-3010-D043-9870-4CBFB36F9FBD}" destId="{53C82B77-B79E-A946-A177-627F7AE10899}" srcOrd="3" destOrd="0" presId="urn:microsoft.com/office/officeart/2008/layout/VerticalCurvedList"/>
    <dgm:cxn modelId="{628B609D-455C-E344-9D61-D471A5194730}" type="presParOf" srcId="{6552FBB9-91BC-5F47-90DC-AB593DCE2DF2}" destId="{A275A956-3070-C44E-8C37-3C61F7A4C59F}" srcOrd="1" destOrd="0" presId="urn:microsoft.com/office/officeart/2008/layout/VerticalCurvedList"/>
    <dgm:cxn modelId="{B2A5E3E5-41CF-F844-B3DB-FBD85E272BCF}" type="presParOf" srcId="{6552FBB9-91BC-5F47-90DC-AB593DCE2DF2}" destId="{E26C61C7-1387-6648-A82B-B7D7DBA4BA9B}" srcOrd="2" destOrd="0" presId="urn:microsoft.com/office/officeart/2008/layout/VerticalCurvedList"/>
    <dgm:cxn modelId="{DEA32A87-C763-734E-86F5-2B0C37EDB740}" type="presParOf" srcId="{E26C61C7-1387-6648-A82B-B7D7DBA4BA9B}" destId="{E4A31823-6513-3543-928B-85910B8EA19E}" srcOrd="0" destOrd="0" presId="urn:microsoft.com/office/officeart/2008/layout/VerticalCurvedList"/>
    <dgm:cxn modelId="{94797898-A375-464B-9698-DA4FF286148B}" type="presParOf" srcId="{6552FBB9-91BC-5F47-90DC-AB593DCE2DF2}" destId="{30C05D46-32B4-C445-B5F7-3FA86B4B92D3}" srcOrd="3" destOrd="0" presId="urn:microsoft.com/office/officeart/2008/layout/VerticalCurvedList"/>
    <dgm:cxn modelId="{09DA2A0F-E2FF-C549-BBFB-398936CD475B}" type="presParOf" srcId="{6552FBB9-91BC-5F47-90DC-AB593DCE2DF2}" destId="{BC60F3FA-FD81-F246-8DD6-2E1D05EC87A6}" srcOrd="4" destOrd="0" presId="urn:microsoft.com/office/officeart/2008/layout/VerticalCurvedList"/>
    <dgm:cxn modelId="{9025C6FB-73A8-8A44-B1BE-3D6C3F0CFF3E}" type="presParOf" srcId="{BC60F3FA-FD81-F246-8DD6-2E1D05EC87A6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Citation LDA: Understanding Evolution of Research Themes</a:t>
          </a:r>
          <a:endParaRPr lang="en-US" b="1" i="1" u="sng" dirty="0">
            <a:solidFill>
              <a:srgbClr val="C00000"/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</a:t>
          </a:r>
          <a:r>
            <a:rPr lang="en-US" baseline="0" smtClean="0"/>
            <a:t>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dirty="0" err="1" smtClean="0"/>
            <a:t>Thurstonian</a:t>
          </a:r>
          <a:r>
            <a:rPr lang="en-US" dirty="0" smtClean="0"/>
            <a:t>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158208C5-88D0-E54F-9393-B6B730B0E86D}" type="presOf" srcId="{5C438A10-464D-C342-8859-492BA3684096}" destId="{46C1EB43-51E4-6E4A-9745-DB03CB9518C0}" srcOrd="0" destOrd="0" presId="urn:microsoft.com/office/officeart/2008/layout/VerticalCurvedList"/>
    <dgm:cxn modelId="{16394D54-C11A-1443-9050-95A5CB2D4505}" type="presOf" srcId="{54D51C02-59A7-4D40-881D-E5ECC0FC5F38}" destId="{272E8AFC-45EF-7E4C-A665-86F929D7B228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60C11F00-32EB-5F46-8F98-D4EF7705948C}" type="presOf" srcId="{CA44A491-F017-6C45-B020-550666E133FF}" destId="{74363B2D-AFB5-6842-9B4C-9919CF06E0E4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3B1A8CF9-B645-3D49-A96F-491ACB2EB658}" type="presOf" srcId="{52020197-4E11-964F-89D3-CC0AF6C4E512}" destId="{B4F94595-D5E8-B04F-B974-F05A4C4E4D43}" srcOrd="0" destOrd="0" presId="urn:microsoft.com/office/officeart/2008/layout/VerticalCurvedList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EE9EDA6B-9749-5743-8B02-CF249467A7CA}" type="presOf" srcId="{83D48B69-8CA7-3844-A9F4-5562B67EC430}" destId="{F7C4A7AE-BF98-D546-80A3-1FC283499A4C}" srcOrd="0" destOrd="0" presId="urn:microsoft.com/office/officeart/2008/layout/VerticalCurvedList"/>
    <dgm:cxn modelId="{727E84EE-648F-B749-8E9F-3382180E421C}" type="presOf" srcId="{E31119C9-1B28-2141-A856-DF45FCF2E858}" destId="{E84E48CE-0D82-D444-A141-4F90FD6C6E53}" srcOrd="0" destOrd="0" presId="urn:microsoft.com/office/officeart/2008/layout/VerticalCurvedList"/>
    <dgm:cxn modelId="{FF44A205-3C0A-214E-A202-20EC14DCA0AD}" type="presParOf" srcId="{E84E48CE-0D82-D444-A141-4F90FD6C6E53}" destId="{6552FBB9-91BC-5F47-90DC-AB593DCE2DF2}" srcOrd="0" destOrd="0" presId="urn:microsoft.com/office/officeart/2008/layout/VerticalCurvedList"/>
    <dgm:cxn modelId="{BF3FC49D-4F6F-6F4E-95C0-A50A09161AA7}" type="presParOf" srcId="{6552FBB9-91BC-5F47-90DC-AB593DCE2DF2}" destId="{84E88AC6-3010-D043-9870-4CBFB36F9FBD}" srcOrd="0" destOrd="0" presId="urn:microsoft.com/office/officeart/2008/layout/VerticalCurvedList"/>
    <dgm:cxn modelId="{55EF0084-61AA-E740-9936-BA62EDBD31A8}" type="presParOf" srcId="{84E88AC6-3010-D043-9870-4CBFB36F9FBD}" destId="{1027DBD0-E05C-394B-844E-9B0550086344}" srcOrd="0" destOrd="0" presId="urn:microsoft.com/office/officeart/2008/layout/VerticalCurvedList"/>
    <dgm:cxn modelId="{169583EA-832C-4C42-8D38-F11841B6C9E9}" type="presParOf" srcId="{84E88AC6-3010-D043-9870-4CBFB36F9FBD}" destId="{272E8AFC-45EF-7E4C-A665-86F929D7B228}" srcOrd="1" destOrd="0" presId="urn:microsoft.com/office/officeart/2008/layout/VerticalCurvedList"/>
    <dgm:cxn modelId="{E178D598-0219-DD44-A0AE-0788BE2AA806}" type="presParOf" srcId="{84E88AC6-3010-D043-9870-4CBFB36F9FBD}" destId="{66F10DFE-4773-2C4D-AA3D-0663027213AC}" srcOrd="2" destOrd="0" presId="urn:microsoft.com/office/officeart/2008/layout/VerticalCurvedList"/>
    <dgm:cxn modelId="{4D47AF52-96E6-E243-915D-84C9A6549EF5}" type="presParOf" srcId="{84E88AC6-3010-D043-9870-4CBFB36F9FBD}" destId="{53C82B77-B79E-A946-A177-627F7AE10899}" srcOrd="3" destOrd="0" presId="urn:microsoft.com/office/officeart/2008/layout/VerticalCurvedList"/>
    <dgm:cxn modelId="{EBAB3DA5-EB11-B344-9012-FB096E284D49}" type="presParOf" srcId="{6552FBB9-91BC-5F47-90DC-AB593DCE2DF2}" destId="{46C1EB43-51E4-6E4A-9745-DB03CB9518C0}" srcOrd="1" destOrd="0" presId="urn:microsoft.com/office/officeart/2008/layout/VerticalCurvedList"/>
    <dgm:cxn modelId="{08E67132-2976-DF43-B1A3-C98BF231E82B}" type="presParOf" srcId="{6552FBB9-91BC-5F47-90DC-AB593DCE2DF2}" destId="{ADD2A538-CA33-1B49-9CA7-755E65FDE163}" srcOrd="2" destOrd="0" presId="urn:microsoft.com/office/officeart/2008/layout/VerticalCurvedList"/>
    <dgm:cxn modelId="{EB3958AF-DAC7-5545-BD9E-38FC7BA77A09}" type="presParOf" srcId="{ADD2A538-CA33-1B49-9CA7-755E65FDE163}" destId="{FEBAE8D1-858D-EA46-B669-62DF8F0B48BD}" srcOrd="0" destOrd="0" presId="urn:microsoft.com/office/officeart/2008/layout/VerticalCurvedList"/>
    <dgm:cxn modelId="{1E35D5D3-B906-A041-BE01-710972B18244}" type="presParOf" srcId="{6552FBB9-91BC-5F47-90DC-AB593DCE2DF2}" destId="{74363B2D-AFB5-6842-9B4C-9919CF06E0E4}" srcOrd="3" destOrd="0" presId="urn:microsoft.com/office/officeart/2008/layout/VerticalCurvedList"/>
    <dgm:cxn modelId="{2C55E329-A433-934A-923E-A8E18F7726B2}" type="presParOf" srcId="{6552FBB9-91BC-5F47-90DC-AB593DCE2DF2}" destId="{CD40E873-995A-3946-95AB-6CB44D06A2B0}" srcOrd="4" destOrd="0" presId="urn:microsoft.com/office/officeart/2008/layout/VerticalCurvedList"/>
    <dgm:cxn modelId="{9EABC9AD-DB78-5A41-A0A0-D9BD05252138}" type="presParOf" srcId="{CD40E873-995A-3946-95AB-6CB44D06A2B0}" destId="{76892386-A572-584B-8E74-8DEEDD75DD93}" srcOrd="0" destOrd="0" presId="urn:microsoft.com/office/officeart/2008/layout/VerticalCurvedList"/>
    <dgm:cxn modelId="{88DC64ED-35B6-924A-BEB6-29E7036F6481}" type="presParOf" srcId="{6552FBB9-91BC-5F47-90DC-AB593DCE2DF2}" destId="{B4F94595-D5E8-B04F-B974-F05A4C4E4D43}" srcOrd="5" destOrd="0" presId="urn:microsoft.com/office/officeart/2008/layout/VerticalCurvedList"/>
    <dgm:cxn modelId="{F0F88EEC-AEC5-D149-B820-BE975C10F68E}" type="presParOf" srcId="{6552FBB9-91BC-5F47-90DC-AB593DCE2DF2}" destId="{9FFC1D08-1866-F249-82B3-E1BDFD0B1042}" srcOrd="6" destOrd="0" presId="urn:microsoft.com/office/officeart/2008/layout/VerticalCurvedList"/>
    <dgm:cxn modelId="{B02CF90F-1990-5443-88C9-06FA269A1DC3}" type="presParOf" srcId="{9FFC1D08-1866-F249-82B3-E1BDFD0B1042}" destId="{E4A31823-6513-3543-928B-85910B8EA19E}" srcOrd="0" destOrd="0" presId="urn:microsoft.com/office/officeart/2008/layout/VerticalCurvedList"/>
    <dgm:cxn modelId="{3F05DBE2-5168-D949-BE0C-F1706038C03F}" type="presParOf" srcId="{6552FBB9-91BC-5F47-90DC-AB593DCE2DF2}" destId="{F7C4A7AE-BF98-D546-80A3-1FC283499A4C}" srcOrd="7" destOrd="0" presId="urn:microsoft.com/office/officeart/2008/layout/VerticalCurvedList"/>
    <dgm:cxn modelId="{7CEF66BC-7DF8-B945-B632-4A81B77AF9A6}" type="presParOf" srcId="{6552FBB9-91BC-5F47-90DC-AB593DCE2DF2}" destId="{1A18D378-BA9E-434D-89AB-6FDD09A8F025}" srcOrd="8" destOrd="0" presId="urn:microsoft.com/office/officeart/2008/layout/VerticalCurvedList"/>
    <dgm:cxn modelId="{BE473991-2FCC-0A4E-AA2E-2C0278C1212E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</a:t>
          </a:r>
          <a:r>
            <a:rPr lang="en-US" baseline="0" smtClean="0"/>
            <a:t>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b="1" i="1" u="sng" dirty="0" err="1" smtClean="0">
              <a:solidFill>
                <a:srgbClr val="C00000"/>
              </a:solidFill>
            </a:rPr>
            <a:t>Thurstonian</a:t>
          </a:r>
          <a:r>
            <a:rPr lang="en-US" b="1" i="1" u="sng" dirty="0" smtClean="0">
              <a:solidFill>
                <a:srgbClr val="C00000"/>
              </a:solidFill>
            </a:rPr>
            <a:t> Pairwise Preference</a:t>
          </a:r>
          <a:endParaRPr lang="en-US" b="1" i="1" u="sng" dirty="0">
            <a:solidFill>
              <a:srgbClr val="C00000"/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169EB1CB-6AFA-F54E-B55E-AAA394A38ADE}" type="presOf" srcId="{54D51C02-59A7-4D40-881D-E5ECC0FC5F38}" destId="{272E8AFC-45EF-7E4C-A665-86F929D7B228}" srcOrd="0" destOrd="0" presId="urn:microsoft.com/office/officeart/2008/layout/VerticalCurvedList"/>
    <dgm:cxn modelId="{B87F13F1-BD4F-D34A-9DFC-33991D61169A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72EF1A45-2AD4-6C4D-B957-4C0AD69662DB}" type="presOf" srcId="{E31119C9-1B28-2141-A856-DF45FCF2E858}" destId="{E84E48CE-0D82-D444-A141-4F90FD6C6E53}" srcOrd="0" destOrd="0" presId="urn:microsoft.com/office/officeart/2008/layout/VerticalCurvedList"/>
    <dgm:cxn modelId="{6921BCA5-945A-7744-998D-A7615D351D60}" type="presOf" srcId="{83D48B69-8CA7-3844-A9F4-5562B67EC430}" destId="{F7C4A7AE-BF98-D546-80A3-1FC283499A4C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A3DADAFB-D1CD-3A44-961C-081497B2F945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B53D44-E10E-7F4D-9141-F4ABB07EE44E}" type="presOf" srcId="{CA44A491-F017-6C45-B020-550666E133FF}" destId="{74363B2D-AFB5-6842-9B4C-9919CF06E0E4}" srcOrd="0" destOrd="0" presId="urn:microsoft.com/office/officeart/2008/layout/VerticalCurvedList"/>
    <dgm:cxn modelId="{66ED5BD0-BE49-FF45-8769-02DC1B28BE60}" type="presParOf" srcId="{E84E48CE-0D82-D444-A141-4F90FD6C6E53}" destId="{6552FBB9-91BC-5F47-90DC-AB593DCE2DF2}" srcOrd="0" destOrd="0" presId="urn:microsoft.com/office/officeart/2008/layout/VerticalCurvedList"/>
    <dgm:cxn modelId="{F4ACC91F-F5B7-5F4D-AB94-EC36E1095311}" type="presParOf" srcId="{6552FBB9-91BC-5F47-90DC-AB593DCE2DF2}" destId="{84E88AC6-3010-D043-9870-4CBFB36F9FBD}" srcOrd="0" destOrd="0" presId="urn:microsoft.com/office/officeart/2008/layout/VerticalCurvedList"/>
    <dgm:cxn modelId="{A65BA425-24C3-8647-AD62-7EF39272D122}" type="presParOf" srcId="{84E88AC6-3010-D043-9870-4CBFB36F9FBD}" destId="{1027DBD0-E05C-394B-844E-9B0550086344}" srcOrd="0" destOrd="0" presId="urn:microsoft.com/office/officeart/2008/layout/VerticalCurvedList"/>
    <dgm:cxn modelId="{80971200-46FA-924B-BC28-692406B62B9B}" type="presParOf" srcId="{84E88AC6-3010-D043-9870-4CBFB36F9FBD}" destId="{272E8AFC-45EF-7E4C-A665-86F929D7B228}" srcOrd="1" destOrd="0" presId="urn:microsoft.com/office/officeart/2008/layout/VerticalCurvedList"/>
    <dgm:cxn modelId="{AF85CE28-6291-1E44-8E14-03BBBE088B31}" type="presParOf" srcId="{84E88AC6-3010-D043-9870-4CBFB36F9FBD}" destId="{66F10DFE-4773-2C4D-AA3D-0663027213AC}" srcOrd="2" destOrd="0" presId="urn:microsoft.com/office/officeart/2008/layout/VerticalCurvedList"/>
    <dgm:cxn modelId="{D1FB9837-CD18-C248-B468-BDF4F62AA213}" type="presParOf" srcId="{84E88AC6-3010-D043-9870-4CBFB36F9FBD}" destId="{53C82B77-B79E-A946-A177-627F7AE10899}" srcOrd="3" destOrd="0" presId="urn:microsoft.com/office/officeart/2008/layout/VerticalCurvedList"/>
    <dgm:cxn modelId="{7D893837-B610-C742-B5CD-5EFB40C1C82D}" type="presParOf" srcId="{6552FBB9-91BC-5F47-90DC-AB593DCE2DF2}" destId="{46C1EB43-51E4-6E4A-9745-DB03CB9518C0}" srcOrd="1" destOrd="0" presId="urn:microsoft.com/office/officeart/2008/layout/VerticalCurvedList"/>
    <dgm:cxn modelId="{42BFF5E1-1491-2445-8E55-80C64747E575}" type="presParOf" srcId="{6552FBB9-91BC-5F47-90DC-AB593DCE2DF2}" destId="{ADD2A538-CA33-1B49-9CA7-755E65FDE163}" srcOrd="2" destOrd="0" presId="urn:microsoft.com/office/officeart/2008/layout/VerticalCurvedList"/>
    <dgm:cxn modelId="{CA58439F-E494-2C45-AEEC-EEDF193F0C16}" type="presParOf" srcId="{ADD2A538-CA33-1B49-9CA7-755E65FDE163}" destId="{FEBAE8D1-858D-EA46-B669-62DF8F0B48BD}" srcOrd="0" destOrd="0" presId="urn:microsoft.com/office/officeart/2008/layout/VerticalCurvedList"/>
    <dgm:cxn modelId="{E18EFF95-9434-7649-A079-C6253029E7E6}" type="presParOf" srcId="{6552FBB9-91BC-5F47-90DC-AB593DCE2DF2}" destId="{74363B2D-AFB5-6842-9B4C-9919CF06E0E4}" srcOrd="3" destOrd="0" presId="urn:microsoft.com/office/officeart/2008/layout/VerticalCurvedList"/>
    <dgm:cxn modelId="{69A143F8-F5C8-A746-AF78-047F3AE41B0B}" type="presParOf" srcId="{6552FBB9-91BC-5F47-90DC-AB593DCE2DF2}" destId="{CD40E873-995A-3946-95AB-6CB44D06A2B0}" srcOrd="4" destOrd="0" presId="urn:microsoft.com/office/officeart/2008/layout/VerticalCurvedList"/>
    <dgm:cxn modelId="{030E4DD5-C3E7-5D44-A682-3BF10AB9A688}" type="presParOf" srcId="{CD40E873-995A-3946-95AB-6CB44D06A2B0}" destId="{76892386-A572-584B-8E74-8DEEDD75DD93}" srcOrd="0" destOrd="0" presId="urn:microsoft.com/office/officeart/2008/layout/VerticalCurvedList"/>
    <dgm:cxn modelId="{C3A0FA3E-2B3A-6740-B4EC-87497A1D4640}" type="presParOf" srcId="{6552FBB9-91BC-5F47-90DC-AB593DCE2DF2}" destId="{B4F94595-D5E8-B04F-B974-F05A4C4E4D43}" srcOrd="5" destOrd="0" presId="urn:microsoft.com/office/officeart/2008/layout/VerticalCurvedList"/>
    <dgm:cxn modelId="{A49A8039-F08C-2C4B-BD62-AFA8CE2AB450}" type="presParOf" srcId="{6552FBB9-91BC-5F47-90DC-AB593DCE2DF2}" destId="{9FFC1D08-1866-F249-82B3-E1BDFD0B1042}" srcOrd="6" destOrd="0" presId="urn:microsoft.com/office/officeart/2008/layout/VerticalCurvedList"/>
    <dgm:cxn modelId="{F4F0B674-8AD3-7C4C-9C14-3C5873F5615B}" type="presParOf" srcId="{9FFC1D08-1866-F249-82B3-E1BDFD0B1042}" destId="{E4A31823-6513-3543-928B-85910B8EA19E}" srcOrd="0" destOrd="0" presId="urn:microsoft.com/office/officeart/2008/layout/VerticalCurvedList"/>
    <dgm:cxn modelId="{0270C8E4-BC45-014C-AD2D-697A3915DA3A}" type="presParOf" srcId="{6552FBB9-91BC-5F47-90DC-AB593DCE2DF2}" destId="{F7C4A7AE-BF98-D546-80A3-1FC283499A4C}" srcOrd="7" destOrd="0" presId="urn:microsoft.com/office/officeart/2008/layout/VerticalCurvedList"/>
    <dgm:cxn modelId="{D25DA471-F69C-0E42-AA1F-E9088019B06C}" type="presParOf" srcId="{6552FBB9-91BC-5F47-90DC-AB593DCE2DF2}" destId="{1A18D378-BA9E-434D-89AB-6FDD09A8F025}" srcOrd="8" destOrd="0" presId="urn:microsoft.com/office/officeart/2008/layout/VerticalCurvedList"/>
    <dgm:cxn modelId="{03C1E78D-7598-C444-B21E-67C8CB80F54B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53F883-A896-944E-AFBB-B540E4A89E3F}" type="doc">
      <dgm:prSet loTypeId="urn:microsoft.com/office/officeart/2005/8/layout/process1" loCatId="" qsTypeId="urn:microsoft.com/office/officeart/2005/8/quickstyle/simple5" qsCatId="simple" csTypeId="urn:microsoft.com/office/officeart/2005/8/colors/accent3_2" csCatId="accent3" phldr="1"/>
      <dgm:spPr/>
    </dgm:pt>
    <dgm:pt modelId="{BF23FE4E-4CB4-5E49-9BCC-2C15E4A61802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a</a:t>
          </a:r>
          <a:r>
            <a:rPr lang="en-US" sz="2000" dirty="0" smtClean="0">
              <a:solidFill>
                <a:schemeClr val="bg1"/>
              </a:solidFill>
            </a:rPr>
            <a:t> </a:t>
          </a:r>
          <a:r>
            <a:rPr lang="en-US" sz="2400" i="1" dirty="0" smtClean="0">
              <a:solidFill>
                <a:srgbClr val="F82A71"/>
              </a:solidFill>
            </a:rPr>
            <a:t>Complicated</a:t>
          </a:r>
          <a:r>
            <a:rPr lang="en-US" sz="2400" dirty="0" smtClean="0">
              <a:solidFill>
                <a:srgbClr val="F82A71"/>
              </a:solidFill>
            </a:rPr>
            <a:t> </a:t>
          </a:r>
          <a:r>
            <a:rPr lang="en-US" sz="2000" dirty="0" smtClean="0">
              <a:solidFill>
                <a:schemeClr val="tx1"/>
              </a:solidFill>
            </a:rPr>
            <a:t>Problem </a:t>
          </a:r>
          <a:endParaRPr lang="en-US" sz="2000" dirty="0">
            <a:solidFill>
              <a:schemeClr val="tx1"/>
            </a:solidFill>
          </a:endParaRPr>
        </a:p>
      </dgm:t>
    </dgm:pt>
    <dgm:pt modelId="{346B5F83-CAB1-0942-A999-294818F52E82}" type="parTrans" cxnId="{BA27B0E1-E305-8044-BADB-21128266D4AC}">
      <dgm:prSet/>
      <dgm:spPr/>
      <dgm:t>
        <a:bodyPr/>
        <a:lstStyle/>
        <a:p>
          <a:endParaRPr lang="en-US"/>
        </a:p>
      </dgm:t>
    </dgm:pt>
    <dgm:pt modelId="{08A7F106-3F79-B64E-ABCD-9B2144C54E9F}" type="sibTrans" cxnId="{BA27B0E1-E305-8044-BADB-21128266D4AC}">
      <dgm:prSet/>
      <dgm:spPr/>
      <dgm:t>
        <a:bodyPr/>
        <a:lstStyle/>
        <a:p>
          <a:endParaRPr lang="en-US"/>
        </a:p>
      </dgm:t>
    </dgm:pt>
    <dgm:pt modelId="{6A2E021D-641D-BC4C-8295-EEF00EE2C0B3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</a:rPr>
            <a:t>a Series of </a:t>
          </a:r>
          <a:r>
            <a:rPr lang="en-US" sz="2400" i="1" dirty="0" smtClean="0">
              <a:solidFill>
                <a:srgbClr val="F82A71"/>
              </a:solidFill>
            </a:rPr>
            <a:t>Smaller and Easier</a:t>
          </a:r>
          <a:r>
            <a:rPr lang="en-US" sz="2400" i="1" dirty="0" smtClean="0"/>
            <a:t> </a:t>
          </a:r>
          <a:r>
            <a:rPr lang="en-US" sz="2200" dirty="0" smtClean="0">
              <a:solidFill>
                <a:schemeClr val="tx1"/>
              </a:solidFill>
            </a:rPr>
            <a:t>Tasks </a:t>
          </a:r>
          <a:endParaRPr lang="en-US" sz="2200" dirty="0">
            <a:solidFill>
              <a:schemeClr val="tx1"/>
            </a:solidFill>
          </a:endParaRPr>
        </a:p>
      </dgm:t>
    </dgm:pt>
    <dgm:pt modelId="{D1E07626-D9E8-0944-9000-A31466008261}" type="parTrans" cxnId="{87A6D0CB-0A28-ED47-B51F-8418386F58C9}">
      <dgm:prSet/>
      <dgm:spPr/>
      <dgm:t>
        <a:bodyPr/>
        <a:lstStyle/>
        <a:p>
          <a:endParaRPr lang="en-US"/>
        </a:p>
      </dgm:t>
    </dgm:pt>
    <dgm:pt modelId="{54B9259A-A8B9-7543-80C3-44A9089DFA28}" type="sibTrans" cxnId="{87A6D0CB-0A28-ED47-B51F-8418386F58C9}">
      <dgm:prSet/>
      <dgm:spPr/>
      <dgm:t>
        <a:bodyPr/>
        <a:lstStyle/>
        <a:p>
          <a:endParaRPr lang="en-US"/>
        </a:p>
      </dgm:t>
    </dgm:pt>
    <dgm:pt modelId="{BCC9ADB9-6246-3346-A56B-01F1726DE229}" type="pres">
      <dgm:prSet presAssocID="{FB53F883-A896-944E-AFBB-B540E4A89E3F}" presName="Name0" presStyleCnt="0">
        <dgm:presLayoutVars>
          <dgm:dir/>
          <dgm:resizeHandles val="exact"/>
        </dgm:presLayoutVars>
      </dgm:prSet>
      <dgm:spPr/>
    </dgm:pt>
    <dgm:pt modelId="{9D509909-2473-D949-8C5F-6F8C30709427}" type="pres">
      <dgm:prSet presAssocID="{BF23FE4E-4CB4-5E49-9BCC-2C15E4A61802}" presName="node" presStyleLbl="node1" presStyleIdx="0" presStyleCnt="2" custScaleX="1150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9D0A4-ECFD-8F40-97E0-A9CD52A7FC4D}" type="pres">
      <dgm:prSet presAssocID="{08A7F106-3F79-B64E-ABCD-9B2144C54E9F}" presName="sibTrans" presStyleLbl="sibTrans2D1" presStyleIdx="0" presStyleCnt="1" custScaleX="146807" custScaleY="92374"/>
      <dgm:spPr/>
      <dgm:t>
        <a:bodyPr/>
        <a:lstStyle/>
        <a:p>
          <a:endParaRPr lang="en-US"/>
        </a:p>
      </dgm:t>
    </dgm:pt>
    <dgm:pt modelId="{01B7C516-69D5-734A-8A1B-83C4E355BBF6}" type="pres">
      <dgm:prSet presAssocID="{08A7F106-3F79-B64E-ABCD-9B2144C54E9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01DA41EA-8861-8B4A-8301-339990D1B56B}" type="pres">
      <dgm:prSet presAssocID="{6A2E021D-641D-BC4C-8295-EEF00EE2C0B3}" presName="node" presStyleLbl="node1" presStyleIdx="1" presStyleCnt="2" custScaleX="1544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D8BEAD-C8BE-F442-A2D1-4C76B5D0E449}" type="presOf" srcId="{08A7F106-3F79-B64E-ABCD-9B2144C54E9F}" destId="{5759D0A4-ECFD-8F40-97E0-A9CD52A7FC4D}" srcOrd="0" destOrd="0" presId="urn:microsoft.com/office/officeart/2005/8/layout/process1"/>
    <dgm:cxn modelId="{3584870C-EC61-A448-8087-9A06821A3049}" type="presOf" srcId="{6A2E021D-641D-BC4C-8295-EEF00EE2C0B3}" destId="{01DA41EA-8861-8B4A-8301-339990D1B56B}" srcOrd="0" destOrd="0" presId="urn:microsoft.com/office/officeart/2005/8/layout/process1"/>
    <dgm:cxn modelId="{FD297670-E032-0D41-A33D-70C683875852}" type="presOf" srcId="{BF23FE4E-4CB4-5E49-9BCC-2C15E4A61802}" destId="{9D509909-2473-D949-8C5F-6F8C30709427}" srcOrd="0" destOrd="0" presId="urn:microsoft.com/office/officeart/2005/8/layout/process1"/>
    <dgm:cxn modelId="{96CCFE8F-8D89-A84B-B933-AC7882DDA694}" type="presOf" srcId="{FB53F883-A896-944E-AFBB-B540E4A89E3F}" destId="{BCC9ADB9-6246-3346-A56B-01F1726DE229}" srcOrd="0" destOrd="0" presId="urn:microsoft.com/office/officeart/2005/8/layout/process1"/>
    <dgm:cxn modelId="{BA27B0E1-E305-8044-BADB-21128266D4AC}" srcId="{FB53F883-A896-944E-AFBB-B540E4A89E3F}" destId="{BF23FE4E-4CB4-5E49-9BCC-2C15E4A61802}" srcOrd="0" destOrd="0" parTransId="{346B5F83-CAB1-0942-A999-294818F52E82}" sibTransId="{08A7F106-3F79-B64E-ABCD-9B2144C54E9F}"/>
    <dgm:cxn modelId="{77A116CA-368D-254F-8DF6-7EC5E0EB0096}" type="presOf" srcId="{08A7F106-3F79-B64E-ABCD-9B2144C54E9F}" destId="{01B7C516-69D5-734A-8A1B-83C4E355BBF6}" srcOrd="1" destOrd="0" presId="urn:microsoft.com/office/officeart/2005/8/layout/process1"/>
    <dgm:cxn modelId="{87A6D0CB-0A28-ED47-B51F-8418386F58C9}" srcId="{FB53F883-A896-944E-AFBB-B540E4A89E3F}" destId="{6A2E021D-641D-BC4C-8295-EEF00EE2C0B3}" srcOrd="1" destOrd="0" parTransId="{D1E07626-D9E8-0944-9000-A31466008261}" sibTransId="{54B9259A-A8B9-7543-80C3-44A9089DFA28}"/>
    <dgm:cxn modelId="{B1E4964F-166F-264D-B4B8-5B00EB2691E5}" type="presParOf" srcId="{BCC9ADB9-6246-3346-A56B-01F1726DE229}" destId="{9D509909-2473-D949-8C5F-6F8C30709427}" srcOrd="0" destOrd="0" presId="urn:microsoft.com/office/officeart/2005/8/layout/process1"/>
    <dgm:cxn modelId="{A0A48C34-F01C-C648-A386-A4124818897F}" type="presParOf" srcId="{BCC9ADB9-6246-3346-A56B-01F1726DE229}" destId="{5759D0A4-ECFD-8F40-97E0-A9CD52A7FC4D}" srcOrd="1" destOrd="0" presId="urn:microsoft.com/office/officeart/2005/8/layout/process1"/>
    <dgm:cxn modelId="{EA9B1506-7B01-A541-9523-20679094ED75}" type="presParOf" srcId="{5759D0A4-ECFD-8F40-97E0-A9CD52A7FC4D}" destId="{01B7C516-69D5-734A-8A1B-83C4E355BBF6}" srcOrd="0" destOrd="0" presId="urn:microsoft.com/office/officeart/2005/8/layout/process1"/>
    <dgm:cxn modelId="{A1ABF2F3-B54F-434F-AF65-A089752B8796}" type="presParOf" srcId="{BCC9ADB9-6246-3346-A56B-01F1726DE229}" destId="{01DA41EA-8861-8B4A-8301-339990D1B56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Dual Clustering Maximum Entropy</a:t>
          </a:r>
          <a:endParaRPr lang="en-US" b="1" i="1" u="sng" dirty="0">
            <a:solidFill>
              <a:srgbClr val="C00000"/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8E86F3E2-CBA3-BE48-BD19-42BEFF465ADC}" type="presOf" srcId="{E31119C9-1B28-2141-A856-DF45FCF2E858}" destId="{E84E48CE-0D82-D444-A141-4F90FD6C6E53}" srcOrd="0" destOrd="0" presId="urn:microsoft.com/office/officeart/2008/layout/VerticalCurvedList"/>
    <dgm:cxn modelId="{E491A8A1-8BEC-F64B-944F-A672B2269BF0}" type="presOf" srcId="{54D51C02-59A7-4D40-881D-E5ECC0FC5F38}" destId="{272E8AFC-45EF-7E4C-A665-86F929D7B228}" srcOrd="0" destOrd="0" presId="urn:microsoft.com/office/officeart/2008/layout/VerticalCurvedList"/>
    <dgm:cxn modelId="{219E861F-011E-404C-8578-7F5071B32D7F}" type="presOf" srcId="{5C438A10-464D-C342-8859-492BA3684096}" destId="{46C1EB43-51E4-6E4A-9745-DB03CB9518C0}" srcOrd="0" destOrd="0" presId="urn:microsoft.com/office/officeart/2008/layout/VerticalCurvedList"/>
    <dgm:cxn modelId="{29418D67-4F6C-8F42-8854-86948A683009}" type="presOf" srcId="{83D48B69-8CA7-3844-A9F4-5562B67EC430}" destId="{F7C4A7AE-BF98-D546-80A3-1FC283499A4C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6812163A-DA7B-A941-B9C5-E1AE4D3B913E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2985A0BD-FEB4-C64A-B96C-151EE05EAAB7}" type="presOf" srcId="{CA44A491-F017-6C45-B020-550666E133FF}" destId="{74363B2D-AFB5-6842-9B4C-9919CF06E0E4}" srcOrd="0" destOrd="0" presId="urn:microsoft.com/office/officeart/2008/layout/VerticalCurvedList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1B064D-8B46-9849-ADE8-54A67ABA09AE}" type="presParOf" srcId="{E84E48CE-0D82-D444-A141-4F90FD6C6E53}" destId="{6552FBB9-91BC-5F47-90DC-AB593DCE2DF2}" srcOrd="0" destOrd="0" presId="urn:microsoft.com/office/officeart/2008/layout/VerticalCurvedList"/>
    <dgm:cxn modelId="{F79E31A5-7770-0D41-8C51-79B23DDB752E}" type="presParOf" srcId="{6552FBB9-91BC-5F47-90DC-AB593DCE2DF2}" destId="{84E88AC6-3010-D043-9870-4CBFB36F9FBD}" srcOrd="0" destOrd="0" presId="urn:microsoft.com/office/officeart/2008/layout/VerticalCurvedList"/>
    <dgm:cxn modelId="{DF6FC528-46B0-ED4E-808D-B00B229BE99A}" type="presParOf" srcId="{84E88AC6-3010-D043-9870-4CBFB36F9FBD}" destId="{1027DBD0-E05C-394B-844E-9B0550086344}" srcOrd="0" destOrd="0" presId="urn:microsoft.com/office/officeart/2008/layout/VerticalCurvedList"/>
    <dgm:cxn modelId="{63443715-3C78-724E-8D53-346B096342BE}" type="presParOf" srcId="{84E88AC6-3010-D043-9870-4CBFB36F9FBD}" destId="{272E8AFC-45EF-7E4C-A665-86F929D7B228}" srcOrd="1" destOrd="0" presId="urn:microsoft.com/office/officeart/2008/layout/VerticalCurvedList"/>
    <dgm:cxn modelId="{6F869AF7-BF86-7645-BD58-518F5264E671}" type="presParOf" srcId="{84E88AC6-3010-D043-9870-4CBFB36F9FBD}" destId="{66F10DFE-4773-2C4D-AA3D-0663027213AC}" srcOrd="2" destOrd="0" presId="urn:microsoft.com/office/officeart/2008/layout/VerticalCurvedList"/>
    <dgm:cxn modelId="{C053653C-4A2B-B840-8BC8-1F4A427874AF}" type="presParOf" srcId="{84E88AC6-3010-D043-9870-4CBFB36F9FBD}" destId="{53C82B77-B79E-A946-A177-627F7AE10899}" srcOrd="3" destOrd="0" presId="urn:microsoft.com/office/officeart/2008/layout/VerticalCurvedList"/>
    <dgm:cxn modelId="{AEE2EE95-095D-644A-99C1-FC73C6E922D0}" type="presParOf" srcId="{6552FBB9-91BC-5F47-90DC-AB593DCE2DF2}" destId="{46C1EB43-51E4-6E4A-9745-DB03CB9518C0}" srcOrd="1" destOrd="0" presId="urn:microsoft.com/office/officeart/2008/layout/VerticalCurvedList"/>
    <dgm:cxn modelId="{D0FFD1F0-7539-C14F-BE85-84330068E651}" type="presParOf" srcId="{6552FBB9-91BC-5F47-90DC-AB593DCE2DF2}" destId="{ADD2A538-CA33-1B49-9CA7-755E65FDE163}" srcOrd="2" destOrd="0" presId="urn:microsoft.com/office/officeart/2008/layout/VerticalCurvedList"/>
    <dgm:cxn modelId="{4625E4EF-F0F9-D94F-9C89-813316839799}" type="presParOf" srcId="{ADD2A538-CA33-1B49-9CA7-755E65FDE163}" destId="{FEBAE8D1-858D-EA46-B669-62DF8F0B48BD}" srcOrd="0" destOrd="0" presId="urn:microsoft.com/office/officeart/2008/layout/VerticalCurvedList"/>
    <dgm:cxn modelId="{0E346C11-5A8C-5844-AF63-32C7E75F670F}" type="presParOf" srcId="{6552FBB9-91BC-5F47-90DC-AB593DCE2DF2}" destId="{74363B2D-AFB5-6842-9B4C-9919CF06E0E4}" srcOrd="3" destOrd="0" presId="urn:microsoft.com/office/officeart/2008/layout/VerticalCurvedList"/>
    <dgm:cxn modelId="{41556725-12BD-E54A-BE2D-440C4E2D597B}" type="presParOf" srcId="{6552FBB9-91BC-5F47-90DC-AB593DCE2DF2}" destId="{CD40E873-995A-3946-95AB-6CB44D06A2B0}" srcOrd="4" destOrd="0" presId="urn:microsoft.com/office/officeart/2008/layout/VerticalCurvedList"/>
    <dgm:cxn modelId="{ABD4201B-1323-6743-9933-8E5C8C0D11CE}" type="presParOf" srcId="{CD40E873-995A-3946-95AB-6CB44D06A2B0}" destId="{76892386-A572-584B-8E74-8DEEDD75DD93}" srcOrd="0" destOrd="0" presId="urn:microsoft.com/office/officeart/2008/layout/VerticalCurvedList"/>
    <dgm:cxn modelId="{140A270A-D301-3B4D-8B51-98284C9490FA}" type="presParOf" srcId="{6552FBB9-91BC-5F47-90DC-AB593DCE2DF2}" destId="{B4F94595-D5E8-B04F-B974-F05A4C4E4D43}" srcOrd="5" destOrd="0" presId="urn:microsoft.com/office/officeart/2008/layout/VerticalCurvedList"/>
    <dgm:cxn modelId="{3D9C85B9-F702-8D42-91E4-863D0F632F93}" type="presParOf" srcId="{6552FBB9-91BC-5F47-90DC-AB593DCE2DF2}" destId="{9FFC1D08-1866-F249-82B3-E1BDFD0B1042}" srcOrd="6" destOrd="0" presId="urn:microsoft.com/office/officeart/2008/layout/VerticalCurvedList"/>
    <dgm:cxn modelId="{0FA79218-218A-FB47-8F62-8BBDA80E1FCB}" type="presParOf" srcId="{9FFC1D08-1866-F249-82B3-E1BDFD0B1042}" destId="{E4A31823-6513-3543-928B-85910B8EA19E}" srcOrd="0" destOrd="0" presId="urn:microsoft.com/office/officeart/2008/layout/VerticalCurvedList"/>
    <dgm:cxn modelId="{496C00EF-C17F-D649-8104-27CBD1D36C01}" type="presParOf" srcId="{6552FBB9-91BC-5F47-90DC-AB593DCE2DF2}" destId="{F7C4A7AE-BF98-D546-80A3-1FC283499A4C}" srcOrd="7" destOrd="0" presId="urn:microsoft.com/office/officeart/2008/layout/VerticalCurvedList"/>
    <dgm:cxn modelId="{CDD46154-A955-9F4E-B81D-085E56B45BA1}" type="presParOf" srcId="{6552FBB9-91BC-5F47-90DC-AB593DCE2DF2}" destId="{1A18D378-BA9E-434D-89AB-6FDD09A8F025}" srcOrd="8" destOrd="0" presId="urn:microsoft.com/office/officeart/2008/layout/VerticalCurvedList"/>
    <dgm:cxn modelId="{464775F2-47E7-2540-8989-09178BAEBD9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PLANS: Phrasal Latent Allocation with Negative Sampling</a:t>
          </a:r>
          <a:endParaRPr lang="en-US" b="1" i="1" u="sng" dirty="0">
            <a:solidFill>
              <a:srgbClr val="C00000"/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2B9F24D9-666E-044B-9138-BE8936353D9D}" type="presOf" srcId="{E31119C9-1B28-2141-A856-DF45FCF2E858}" destId="{E84E48CE-0D82-D444-A141-4F90FD6C6E53}" srcOrd="0" destOrd="0" presId="urn:microsoft.com/office/officeart/2008/layout/VerticalCurvedList"/>
    <dgm:cxn modelId="{5EF8EB6C-600F-C344-8F6D-3ED7F216A318}" type="presOf" srcId="{83D48B69-8CA7-3844-A9F4-5562B67EC430}" destId="{F7C4A7AE-BF98-D546-80A3-1FC283499A4C}" srcOrd="0" destOrd="0" presId="urn:microsoft.com/office/officeart/2008/layout/VerticalCurvedList"/>
    <dgm:cxn modelId="{5E1C267E-1D81-D045-8530-8CC13315AB02}" type="presOf" srcId="{CA44A491-F017-6C45-B020-550666E133FF}" destId="{74363B2D-AFB5-6842-9B4C-9919CF06E0E4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4AADC39-86AC-6247-A679-21EFF0DF3294}" type="presOf" srcId="{5C438A10-464D-C342-8859-492BA3684096}" destId="{46C1EB43-51E4-6E4A-9745-DB03CB9518C0}" srcOrd="0" destOrd="0" presId="urn:microsoft.com/office/officeart/2008/layout/VerticalCurvedList"/>
    <dgm:cxn modelId="{87CA3080-E015-504E-968C-A4913301AEF7}" type="presOf" srcId="{52020197-4E11-964F-89D3-CC0AF6C4E512}" destId="{B4F94595-D5E8-B04F-B974-F05A4C4E4D43}" srcOrd="0" destOrd="0" presId="urn:microsoft.com/office/officeart/2008/layout/VerticalCurvedList"/>
    <dgm:cxn modelId="{AAAD54FE-CB29-E94E-8447-D3CD5E9C4697}" type="presOf" srcId="{54D51C02-59A7-4D40-881D-E5ECC0FC5F38}" destId="{272E8AFC-45EF-7E4C-A665-86F929D7B228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0825A6DD-92D1-B44E-B48D-318721442595}" type="presParOf" srcId="{E84E48CE-0D82-D444-A141-4F90FD6C6E53}" destId="{6552FBB9-91BC-5F47-90DC-AB593DCE2DF2}" srcOrd="0" destOrd="0" presId="urn:microsoft.com/office/officeart/2008/layout/VerticalCurvedList"/>
    <dgm:cxn modelId="{3228F5D3-2B0D-9249-BDEB-F21FBC51AA84}" type="presParOf" srcId="{6552FBB9-91BC-5F47-90DC-AB593DCE2DF2}" destId="{84E88AC6-3010-D043-9870-4CBFB36F9FBD}" srcOrd="0" destOrd="0" presId="urn:microsoft.com/office/officeart/2008/layout/VerticalCurvedList"/>
    <dgm:cxn modelId="{79ED2A42-1272-854A-9526-56876B1052F5}" type="presParOf" srcId="{84E88AC6-3010-D043-9870-4CBFB36F9FBD}" destId="{1027DBD0-E05C-394B-844E-9B0550086344}" srcOrd="0" destOrd="0" presId="urn:microsoft.com/office/officeart/2008/layout/VerticalCurvedList"/>
    <dgm:cxn modelId="{F79AEED1-CDDF-0642-81D7-A2CCEAB74719}" type="presParOf" srcId="{84E88AC6-3010-D043-9870-4CBFB36F9FBD}" destId="{272E8AFC-45EF-7E4C-A665-86F929D7B228}" srcOrd="1" destOrd="0" presId="urn:microsoft.com/office/officeart/2008/layout/VerticalCurvedList"/>
    <dgm:cxn modelId="{EBBB2945-71D1-8D41-87D8-E9E14C3828D1}" type="presParOf" srcId="{84E88AC6-3010-D043-9870-4CBFB36F9FBD}" destId="{66F10DFE-4773-2C4D-AA3D-0663027213AC}" srcOrd="2" destOrd="0" presId="urn:microsoft.com/office/officeart/2008/layout/VerticalCurvedList"/>
    <dgm:cxn modelId="{517164DC-B262-EF4A-8F26-507504EECD3C}" type="presParOf" srcId="{84E88AC6-3010-D043-9870-4CBFB36F9FBD}" destId="{53C82B77-B79E-A946-A177-627F7AE10899}" srcOrd="3" destOrd="0" presId="urn:microsoft.com/office/officeart/2008/layout/VerticalCurvedList"/>
    <dgm:cxn modelId="{50221C3F-C0D5-734A-85A0-DC68EC9B1FB9}" type="presParOf" srcId="{6552FBB9-91BC-5F47-90DC-AB593DCE2DF2}" destId="{46C1EB43-51E4-6E4A-9745-DB03CB9518C0}" srcOrd="1" destOrd="0" presId="urn:microsoft.com/office/officeart/2008/layout/VerticalCurvedList"/>
    <dgm:cxn modelId="{5D8E4CC1-3F1A-BD4A-B418-18EA5B1851D0}" type="presParOf" srcId="{6552FBB9-91BC-5F47-90DC-AB593DCE2DF2}" destId="{ADD2A538-CA33-1B49-9CA7-755E65FDE163}" srcOrd="2" destOrd="0" presId="urn:microsoft.com/office/officeart/2008/layout/VerticalCurvedList"/>
    <dgm:cxn modelId="{BBE5C3A6-734B-B94F-9ECC-A1C52F00C9CA}" type="presParOf" srcId="{ADD2A538-CA33-1B49-9CA7-755E65FDE163}" destId="{FEBAE8D1-858D-EA46-B669-62DF8F0B48BD}" srcOrd="0" destOrd="0" presId="urn:microsoft.com/office/officeart/2008/layout/VerticalCurvedList"/>
    <dgm:cxn modelId="{684CADCE-1060-BA40-B459-8A5A5D2DCE05}" type="presParOf" srcId="{6552FBB9-91BC-5F47-90DC-AB593DCE2DF2}" destId="{74363B2D-AFB5-6842-9B4C-9919CF06E0E4}" srcOrd="3" destOrd="0" presId="urn:microsoft.com/office/officeart/2008/layout/VerticalCurvedList"/>
    <dgm:cxn modelId="{7D8EF96D-9DB3-EB48-89F4-ADAEC5F02B16}" type="presParOf" srcId="{6552FBB9-91BC-5F47-90DC-AB593DCE2DF2}" destId="{CD40E873-995A-3946-95AB-6CB44D06A2B0}" srcOrd="4" destOrd="0" presId="urn:microsoft.com/office/officeart/2008/layout/VerticalCurvedList"/>
    <dgm:cxn modelId="{A9B0FE22-DC73-8442-82AB-DB689F49651C}" type="presParOf" srcId="{CD40E873-995A-3946-95AB-6CB44D06A2B0}" destId="{76892386-A572-584B-8E74-8DEEDD75DD93}" srcOrd="0" destOrd="0" presId="urn:microsoft.com/office/officeart/2008/layout/VerticalCurvedList"/>
    <dgm:cxn modelId="{699E28A0-BC68-CE41-AC83-9F541CCD6185}" type="presParOf" srcId="{6552FBB9-91BC-5F47-90DC-AB593DCE2DF2}" destId="{B4F94595-D5E8-B04F-B974-F05A4C4E4D43}" srcOrd="5" destOrd="0" presId="urn:microsoft.com/office/officeart/2008/layout/VerticalCurvedList"/>
    <dgm:cxn modelId="{A4D0404A-C531-6B44-9113-AD5ADEF7650C}" type="presParOf" srcId="{6552FBB9-91BC-5F47-90DC-AB593DCE2DF2}" destId="{9FFC1D08-1866-F249-82B3-E1BDFD0B1042}" srcOrd="6" destOrd="0" presId="urn:microsoft.com/office/officeart/2008/layout/VerticalCurvedList"/>
    <dgm:cxn modelId="{FE2AACA4-9ECF-9A4A-8D44-6A451F333736}" type="presParOf" srcId="{9FFC1D08-1866-F249-82B3-E1BDFD0B1042}" destId="{E4A31823-6513-3543-928B-85910B8EA19E}" srcOrd="0" destOrd="0" presId="urn:microsoft.com/office/officeart/2008/layout/VerticalCurvedList"/>
    <dgm:cxn modelId="{7097CEB8-2235-E741-9C96-E89C61450F52}" type="presParOf" srcId="{6552FBB9-91BC-5F47-90DC-AB593DCE2DF2}" destId="{F7C4A7AE-BF98-D546-80A3-1FC283499A4C}" srcOrd="7" destOrd="0" presId="urn:microsoft.com/office/officeart/2008/layout/VerticalCurvedList"/>
    <dgm:cxn modelId="{702C9538-82F9-4346-99C2-995E33CAF670}" type="presParOf" srcId="{6552FBB9-91BC-5F47-90DC-AB593DCE2DF2}" destId="{1A18D378-BA9E-434D-89AB-6FDD09A8F025}" srcOrd="8" destOrd="0" presId="urn:microsoft.com/office/officeart/2008/layout/VerticalCurvedList"/>
    <dgm:cxn modelId="{AC4BF7F7-1B53-2E44-9140-021C3C110A7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BA58D-DAD0-6D45-8D71-FB82156EA712}">
      <dsp:nvSpPr>
        <dsp:cNvPr id="0" name=""/>
        <dsp:cNvSpPr/>
      </dsp:nvSpPr>
      <dsp:spPr>
        <a:xfrm rot="10800000">
          <a:off x="2937767" y="483"/>
          <a:ext cx="10539984" cy="1131837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499109" tIns="125730" rIns="234696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FFF00"/>
              </a:solidFill>
            </a:rPr>
            <a:t>A flexible approach for modeling complex observations</a:t>
          </a:r>
          <a:endParaRPr lang="en-US" sz="3300" kern="1200" dirty="0">
            <a:solidFill>
              <a:srgbClr val="FFFF00"/>
            </a:solidFill>
          </a:endParaRPr>
        </a:p>
      </dsp:txBody>
      <dsp:txXfrm rot="10800000">
        <a:off x="3220726" y="483"/>
        <a:ext cx="10257025" cy="1131837"/>
      </dsp:txXfrm>
    </dsp:sp>
    <dsp:sp modelId="{F9E021EA-9693-D343-88A5-1D6D15E52345}">
      <dsp:nvSpPr>
        <dsp:cNvPr id="0" name=""/>
        <dsp:cNvSpPr/>
      </dsp:nvSpPr>
      <dsp:spPr>
        <a:xfrm>
          <a:off x="2371848" y="483"/>
          <a:ext cx="1131837" cy="11318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584FAD-4579-ED49-92A2-2CFD22956AE6}">
      <dsp:nvSpPr>
        <dsp:cNvPr id="0" name=""/>
        <dsp:cNvSpPr/>
      </dsp:nvSpPr>
      <dsp:spPr>
        <a:xfrm rot="10800000">
          <a:off x="2937767" y="1415281"/>
          <a:ext cx="10539984" cy="1131837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9109" tIns="125730" rIns="234696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FFF00"/>
              </a:solidFill>
            </a:rPr>
            <a:t>A powerful tool for knowledge discovery</a:t>
          </a:r>
          <a:endParaRPr lang="en-US" sz="3300" kern="1200" dirty="0">
            <a:solidFill>
              <a:srgbClr val="FFFF00"/>
            </a:solidFill>
          </a:endParaRPr>
        </a:p>
      </dsp:txBody>
      <dsp:txXfrm rot="10800000">
        <a:off x="3220726" y="1415281"/>
        <a:ext cx="10257025" cy="1131837"/>
      </dsp:txXfrm>
    </dsp:sp>
    <dsp:sp modelId="{7830E3F8-A682-B24C-B386-133EA21B8E47}">
      <dsp:nvSpPr>
        <dsp:cNvPr id="0" name=""/>
        <dsp:cNvSpPr/>
      </dsp:nvSpPr>
      <dsp:spPr>
        <a:xfrm>
          <a:off x="2371848" y="1415281"/>
          <a:ext cx="1131837" cy="113183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0E8C2F-0B82-2342-B78B-CC817F669EC8}">
      <dsp:nvSpPr>
        <dsp:cNvPr id="0" name=""/>
        <dsp:cNvSpPr/>
      </dsp:nvSpPr>
      <dsp:spPr>
        <a:xfrm rot="10800000">
          <a:off x="2937767" y="2830078"/>
          <a:ext cx="10539984" cy="1131837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9109" tIns="125730" rIns="234696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FFF00"/>
              </a:solidFill>
            </a:rPr>
            <a:t>Efficient and scalable optimization for training</a:t>
          </a:r>
          <a:endParaRPr lang="en-US" sz="3300" kern="1200" dirty="0">
            <a:solidFill>
              <a:srgbClr val="FFFF00"/>
            </a:solidFill>
          </a:endParaRPr>
        </a:p>
      </dsp:txBody>
      <dsp:txXfrm rot="10800000">
        <a:off x="3220726" y="2830078"/>
        <a:ext cx="10257025" cy="1131837"/>
      </dsp:txXfrm>
    </dsp:sp>
    <dsp:sp modelId="{0E3DD59B-770B-1A48-8202-A58AACB441C4}">
      <dsp:nvSpPr>
        <dsp:cNvPr id="0" name=""/>
        <dsp:cNvSpPr/>
      </dsp:nvSpPr>
      <dsp:spPr>
        <a:xfrm>
          <a:off x="2371848" y="2830078"/>
          <a:ext cx="1131837" cy="113183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5233188" y="-807620"/>
          <a:ext cx="6279316" cy="6279316"/>
        </a:xfrm>
        <a:prstGeom prst="blockArc">
          <a:avLst>
            <a:gd name="adj1" fmla="val 18900000"/>
            <a:gd name="adj2" fmla="val 2700000"/>
            <a:gd name="adj3" fmla="val 34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857373" y="666309"/>
          <a:ext cx="11133239" cy="13324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5761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Citation LDA: Understanding Evolution of Research Themes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analyzing network data</a:t>
          </a:r>
          <a:endParaRPr lang="en-US" sz="2800" b="0" i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57373" y="666309"/>
        <a:ext cx="11133239" cy="1332432"/>
      </dsp:txXfrm>
    </dsp:sp>
    <dsp:sp modelId="{FEBAE8D1-858D-EA46-B669-62DF8F0B48BD}">
      <dsp:nvSpPr>
        <dsp:cNvPr id="0" name=""/>
        <dsp:cNvSpPr/>
      </dsp:nvSpPr>
      <dsp:spPr>
        <a:xfrm>
          <a:off x="24602" y="499755"/>
          <a:ext cx="1665541" cy="166554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857373" y="2665332"/>
          <a:ext cx="11133239" cy="1332432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5761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err="1" smtClean="0"/>
            <a:t>Thurstonian</a:t>
          </a:r>
          <a:r>
            <a:rPr lang="en-US" sz="3200" b="1" kern="1200" dirty="0" smtClean="0"/>
            <a:t> Pairwise Preference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modeling expertise and truthfulness of workers in crowdsourcing and fusion of pairwise preferences</a:t>
          </a:r>
        </a:p>
      </dsp:txBody>
      <dsp:txXfrm>
        <a:off x="857373" y="2665332"/>
        <a:ext cx="11133239" cy="1332432"/>
      </dsp:txXfrm>
    </dsp:sp>
    <dsp:sp modelId="{76892386-A572-584B-8E74-8DEEDD75DD93}">
      <dsp:nvSpPr>
        <dsp:cNvPr id="0" name=""/>
        <dsp:cNvSpPr/>
      </dsp:nvSpPr>
      <dsp:spPr>
        <a:xfrm>
          <a:off x="24602" y="2498778"/>
          <a:ext cx="1665541" cy="1665541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5233188" y="-807620"/>
          <a:ext cx="6279316" cy="6279316"/>
        </a:xfrm>
        <a:prstGeom prst="blockArc">
          <a:avLst>
            <a:gd name="adj1" fmla="val 18900000"/>
            <a:gd name="adj2" fmla="val 2700000"/>
            <a:gd name="adj3" fmla="val 34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75A956-3070-C44E-8C37-3C61F7A4C59F}">
      <dsp:nvSpPr>
        <dsp:cNvPr id="0" name=""/>
        <dsp:cNvSpPr/>
      </dsp:nvSpPr>
      <dsp:spPr>
        <a:xfrm>
          <a:off x="857373" y="666309"/>
          <a:ext cx="11133239" cy="13324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5761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Dual</a:t>
          </a:r>
          <a:r>
            <a:rPr lang="en-US" sz="3200" b="1" kern="1200" baseline="0" dirty="0" smtClean="0"/>
            <a:t> Clustering Maximum Entropy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Maximum Entropy optimization algorithm leveraging PLVM</a:t>
          </a:r>
          <a:endParaRPr lang="en-US" sz="2800" b="0" i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57373" y="666309"/>
        <a:ext cx="11133239" cy="1332432"/>
      </dsp:txXfrm>
    </dsp:sp>
    <dsp:sp modelId="{E4A31823-6513-3543-928B-85910B8EA19E}">
      <dsp:nvSpPr>
        <dsp:cNvPr id="0" name=""/>
        <dsp:cNvSpPr/>
      </dsp:nvSpPr>
      <dsp:spPr>
        <a:xfrm>
          <a:off x="24602" y="499755"/>
          <a:ext cx="1665541" cy="1665541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0C05D46-32B4-C445-B5F7-3FA86B4B92D3}">
      <dsp:nvSpPr>
        <dsp:cNvPr id="0" name=""/>
        <dsp:cNvSpPr/>
      </dsp:nvSpPr>
      <dsp:spPr>
        <a:xfrm>
          <a:off x="857373" y="2665332"/>
          <a:ext cx="11133239" cy="1332432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5761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PLANS: Phrasal Latent Allocation with Negative Sampling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phrasal embedding</a:t>
          </a:r>
          <a:endParaRPr lang="en-US" sz="2800" b="0" i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57373" y="2665332"/>
        <a:ext cx="11133239" cy="1332432"/>
      </dsp:txXfrm>
    </dsp:sp>
    <dsp:sp modelId="{FBA8F082-7124-BA4C-AD9D-583D27B180FE}">
      <dsp:nvSpPr>
        <dsp:cNvPr id="0" name=""/>
        <dsp:cNvSpPr/>
      </dsp:nvSpPr>
      <dsp:spPr>
        <a:xfrm>
          <a:off x="24602" y="2498778"/>
          <a:ext cx="1665541" cy="1665541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Citation LDA: Understanding Evolution of Research Themes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Thurstonian</a:t>
          </a:r>
          <a:r>
            <a:rPr lang="en-US" sz="3300" kern="1200" dirty="0" smtClean="0"/>
            <a:t>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</a:t>
          </a:r>
          <a:r>
            <a:rPr lang="en-US" sz="3300" kern="1200" baseline="0" smtClean="0"/>
            <a:t>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err="1" smtClean="0">
              <a:solidFill>
                <a:srgbClr val="C00000"/>
              </a:solidFill>
            </a:rPr>
            <a:t>Thurstonian</a:t>
          </a:r>
          <a:r>
            <a:rPr lang="en-US" sz="3300" b="1" i="1" u="sng" kern="1200" dirty="0" smtClean="0">
              <a:solidFill>
                <a:srgbClr val="C00000"/>
              </a:solidFill>
            </a:rPr>
            <a:t> Pairwise Preference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</a:t>
          </a:r>
          <a:r>
            <a:rPr lang="en-US" sz="3300" kern="1200" baseline="0" smtClean="0"/>
            <a:t>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09909-2473-D949-8C5F-6F8C30709427}">
      <dsp:nvSpPr>
        <dsp:cNvPr id="0" name=""/>
        <dsp:cNvSpPr/>
      </dsp:nvSpPr>
      <dsp:spPr>
        <a:xfrm>
          <a:off x="6238" y="46735"/>
          <a:ext cx="1977991" cy="103294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a</a:t>
          </a:r>
          <a:r>
            <a:rPr lang="en-US" sz="2000" kern="1200" dirty="0" smtClean="0">
              <a:solidFill>
                <a:schemeClr val="bg1"/>
              </a:solidFill>
            </a:rPr>
            <a:t> </a:t>
          </a:r>
          <a:r>
            <a:rPr lang="en-US" sz="2400" i="1" kern="1200" dirty="0" smtClean="0">
              <a:solidFill>
                <a:srgbClr val="F82A71"/>
              </a:solidFill>
            </a:rPr>
            <a:t>Complicated</a:t>
          </a:r>
          <a:r>
            <a:rPr lang="en-US" sz="2400" kern="1200" dirty="0" smtClean="0">
              <a:solidFill>
                <a:srgbClr val="F82A71"/>
              </a:solidFill>
            </a:rPr>
            <a:t> </a:t>
          </a:r>
          <a:r>
            <a:rPr lang="en-US" sz="2000" kern="1200" dirty="0" smtClean="0">
              <a:solidFill>
                <a:schemeClr val="tx1"/>
              </a:solidFill>
            </a:rPr>
            <a:t>Problem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6492" y="76989"/>
        <a:ext cx="1917483" cy="972433"/>
      </dsp:txXfrm>
    </dsp:sp>
    <dsp:sp modelId="{5759D0A4-ECFD-8F40-97E0-A9CD52A7FC4D}">
      <dsp:nvSpPr>
        <dsp:cNvPr id="0" name=""/>
        <dsp:cNvSpPr/>
      </dsp:nvSpPr>
      <dsp:spPr>
        <a:xfrm>
          <a:off x="2070886" y="366204"/>
          <a:ext cx="535282" cy="394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070886" y="445005"/>
        <a:ext cx="417081" cy="236402"/>
      </dsp:txXfrm>
    </dsp:sp>
    <dsp:sp modelId="{01DA41EA-8861-8B4A-8301-339990D1B56B}">
      <dsp:nvSpPr>
        <dsp:cNvPr id="0" name=""/>
        <dsp:cNvSpPr/>
      </dsp:nvSpPr>
      <dsp:spPr>
        <a:xfrm>
          <a:off x="2672185" y="46735"/>
          <a:ext cx="2655576" cy="103294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a Series of </a:t>
          </a:r>
          <a:r>
            <a:rPr lang="en-US" sz="2400" i="1" kern="1200" dirty="0" smtClean="0">
              <a:solidFill>
                <a:srgbClr val="F82A71"/>
              </a:solidFill>
            </a:rPr>
            <a:t>Smaller and Easier</a:t>
          </a:r>
          <a:r>
            <a:rPr lang="en-US" sz="2400" i="1" kern="1200" dirty="0" smtClean="0"/>
            <a:t> </a:t>
          </a:r>
          <a:r>
            <a:rPr lang="en-US" sz="2200" kern="1200" dirty="0" smtClean="0">
              <a:solidFill>
                <a:schemeClr val="tx1"/>
              </a:solidFill>
            </a:rPr>
            <a:t>Tasks 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702439" y="76989"/>
        <a:ext cx="2595068" cy="9724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Dual Clustering Maximum Entropy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PLANS: Phrasal Latent Allocation with Negative Sampling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D5C7-FD67-C44F-903C-027BD48921CF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4758B-8A9A-7049-80A8-73C13EF1A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presidential_election,_2008" TargetMode="External"/><Relationship Id="rId4" Type="http://schemas.openxmlformats.org/officeDocument/2006/relationships/hyperlink" Target="https://en.wikipedia.org/wiki/United_States_presidential_election,_2012" TargetMode="External"/><Relationship Id="rId5" Type="http://schemas.openxmlformats.org/officeDocument/2006/relationships/hyperlink" Target="https://en.wikipedia.org/wiki/Washington,_D.C.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9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 corpus literature citations,</a:t>
            </a:r>
            <a:r>
              <a:rPr lang="en-US" baseline="0" dirty="0" smtClean="0"/>
              <a:t> we are </a:t>
            </a:r>
            <a:r>
              <a:rPr lang="en-US" baseline="0" dirty="0" err="1" smtClean="0"/>
              <a:t>intersted</a:t>
            </a:r>
            <a:r>
              <a:rPr lang="en-US" baseline="0" dirty="0" smtClean="0"/>
              <a:t> 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4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generative model is no different from the LDA model.</a:t>
            </a:r>
          </a:p>
          <a:p>
            <a:r>
              <a:rPr lang="en-US" baseline="0" dirty="0" smtClean="0"/>
              <a:t>However, each topic is a distribution over cited papers</a:t>
            </a:r>
          </a:p>
          <a:p>
            <a:r>
              <a:rPr lang="en-US" baseline="0" dirty="0" smtClean="0"/>
              <a:t>and each document is represented as a bag of cited papers.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8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Thickness of edge represents</a:t>
            </a:r>
            <a:r>
              <a:rPr lang="en-US" baseline="0" dirty="0" smtClean="0"/>
              <a:t> the dependency from one topic to another topic.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only plot a edge if the dependency is significant.  And it can be used to show</a:t>
            </a:r>
          </a:p>
          <a:p>
            <a:r>
              <a:rPr lang="en-US" baseline="0" dirty="0" smtClean="0"/>
              <a:t>Research theme 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05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0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Suppose we have a</a:t>
            </a:r>
            <a:r>
              <a:rPr lang="en-US" baseline="0" dirty="0" smtClean="0"/>
              <a:t> complicated problem, it is natural to break down the problem into</a:t>
            </a:r>
          </a:p>
          <a:p>
            <a:r>
              <a:rPr lang="en-US" baseline="0" dirty="0" smtClean="0"/>
              <a:t>a series of smaller and easier tasks.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Just like blind men and the elephant, though the ability of each blind men is limited, </a:t>
            </a:r>
          </a:p>
          <a:p>
            <a:r>
              <a:rPr lang="en-US" baseline="0" dirty="0" smtClean="0"/>
              <a:t>They can each touch a part of the elephant such as tusks or the leg.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if there is no an intelligent thinking machine to synthesis the </a:t>
            </a:r>
          </a:p>
          <a:p>
            <a:r>
              <a:rPr lang="en-US" baseline="0" dirty="0" smtClean="0"/>
              <a:t>observations, they would disagree, and argue and there is no conclusion achieved.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major challenges is to resolve incompleteness and inconsistency.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investigate this idea in the crowdsourcing setting. </a:t>
            </a:r>
            <a:r>
              <a:rPr lang="en-US" baseline="0" dirty="0" err="1" smtClean="0"/>
              <a:t>Insetad</a:t>
            </a:r>
            <a:r>
              <a:rPr lang="en-US" baseline="0" dirty="0" smtClean="0"/>
              <a:t> of annotating </a:t>
            </a:r>
          </a:p>
          <a:p>
            <a:r>
              <a:rPr lang="en-US" baseline="0" dirty="0" smtClean="0"/>
              <a:t>Ranked list by experts, we ask crowd workers to label only pairwise preferences.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challenges is because of the non-expert nature of the workers, we need to estimate </a:t>
            </a:r>
          </a:p>
          <a:p>
            <a:r>
              <a:rPr lang="en-US" baseline="0" dirty="0" smtClean="0"/>
              <a:t>Query difficulty, domain, worker expertise and truthfulness.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01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us first take</a:t>
            </a:r>
            <a:r>
              <a:rPr lang="en-US" baseline="0" dirty="0" smtClean="0"/>
              <a:t> a moment to consider a simpler problem where our observation is the ranked </a:t>
            </a:r>
          </a:p>
          <a:p>
            <a:r>
              <a:rPr lang="en-US" baseline="0" dirty="0" smtClean="0"/>
              <a:t>lists annotated by workers, and the goal is to estimate the ground truth ranked lists. </a:t>
            </a:r>
            <a:r>
              <a:rPr lang="en-US" baseline="0" dirty="0" err="1" smtClean="0"/>
              <a:t>Thurstonian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Proposed the TRM.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assumed that the judgements of the ranked lists is a result of the real-value perceived scores</a:t>
            </a:r>
          </a:p>
          <a:p>
            <a:r>
              <a:rPr lang="en-US" baseline="0" dirty="0" smtClean="0"/>
              <a:t>From each worker and the worker’s perceived score is distributed as normal with means called</a:t>
            </a:r>
          </a:p>
          <a:p>
            <a:r>
              <a:rPr lang="en-US" baseline="0" dirty="0" smtClean="0"/>
              <a:t>Ground truth scores.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practical algorithm for optimization was proposed by </a:t>
            </a:r>
            <a:r>
              <a:rPr lang="en-US" baseline="0" dirty="0" err="1" smtClean="0"/>
              <a:t>bockenholt</a:t>
            </a:r>
            <a:r>
              <a:rPr lang="en-US" baseline="0" dirty="0" smtClean="0"/>
              <a:t>. He was a </a:t>
            </a:r>
            <a:r>
              <a:rPr lang="en-US" baseline="0" dirty="0" err="1" smtClean="0"/>
              <a:t>uiuc</a:t>
            </a:r>
            <a:r>
              <a:rPr lang="en-US" baseline="0" dirty="0" smtClean="0"/>
              <a:t> professor</a:t>
            </a:r>
          </a:p>
          <a:p>
            <a:r>
              <a:rPr lang="en-US" baseline="0" dirty="0" smtClean="0"/>
              <a:t>When the work was done. Estimation was done using </a:t>
            </a:r>
            <a:r>
              <a:rPr lang="en-US" baseline="0" dirty="0" err="1" smtClean="0"/>
              <a:t>gibbs</a:t>
            </a:r>
            <a:r>
              <a:rPr lang="en-US" baseline="0" dirty="0" smtClean="0"/>
              <a:t>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0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generating the perceived score, in our setting we need to further generate the pairwise preferences.</a:t>
            </a:r>
          </a:p>
          <a:p>
            <a:endParaRPr lang="en-US" dirty="0" smtClean="0"/>
          </a:p>
          <a:p>
            <a:r>
              <a:rPr lang="en-US" dirty="0" smtClean="0"/>
              <a:t>We assume in addition to TRM, there is another step of generation,</a:t>
            </a:r>
            <a:r>
              <a:rPr lang="en-US" baseline="0" dirty="0" smtClean="0"/>
              <a:t> which draws noisy score from normal </a:t>
            </a:r>
          </a:p>
          <a:p>
            <a:r>
              <a:rPr lang="en-US" baseline="0" dirty="0" smtClean="0"/>
              <a:t>distributions with mean being the perceived scores. The variance of this normal distribution is determined by</a:t>
            </a:r>
          </a:p>
          <a:p>
            <a:r>
              <a:rPr lang="en-US" baseline="0" dirty="0" smtClean="0"/>
              <a:t>The domain expertise of the workers as well as their truthfulness.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are some examples.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4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6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Nate Silver is a </a:t>
            </a:r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statistician who analyzes baseball and elections.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Forecast</a:t>
            </a:r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performance based on measurements such as batting average for hitters or strikeout rate for </a:t>
            </a:r>
            <a:r>
              <a:rPr lang="en-US" sz="20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pichers</a:t>
            </a:r>
            <a:endParaRPr lang="en-US" sz="20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players 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Silver successfully called the outcomes in 49 of the 50 states in the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States presidential election, 2008"/>
              </a:rPr>
              <a:t>2008 U.S. Presidential election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ited States presidential election, 2012"/>
              </a:rPr>
              <a:t>2012 United States presidential election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Silver correctly predicted the winner of all 50 states and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Washington, D.C."/>
              </a:rPr>
              <a:t>District of Columbia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2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5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3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1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3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1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4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increasing amount of the different types</a:t>
            </a:r>
            <a:r>
              <a:rPr lang="en-US" baseline="0" dirty="0" smtClean="0"/>
              <a:t> of data, how to we extract useful information?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social network, who are spammers? How to find communities and how to characterize?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news, how to find emerging topics? In literature, how to generate short summary for research evolution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recognition and </a:t>
            </a:r>
            <a:r>
              <a:rPr lang="en-US" baseline="0" dirty="0" err="1" smtClean="0"/>
              <a:t>segemantation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3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41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8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5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422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39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44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2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5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889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Weldon collected</a:t>
            </a:r>
            <a:r>
              <a:rPr lang="en-US" baseline="0" dirty="0" smtClean="0"/>
              <a:t> 1000 crabs in Naples Bay in 1893 and </a:t>
            </a:r>
          </a:p>
          <a:p>
            <a:r>
              <a:rPr lang="en-US" baseline="0" dirty="0" smtClean="0"/>
              <a:t>Measured the ratio of forehead width to the body length.</a:t>
            </a:r>
          </a:p>
          <a:p>
            <a:r>
              <a:rPr lang="en-US" baseline="0" dirty="0" smtClean="0"/>
              <a:t>He plotted the histogram and fitted with a normal distribution.</a:t>
            </a:r>
          </a:p>
          <a:p>
            <a:r>
              <a:rPr lang="en-US" baseline="0" dirty="0" smtClean="0"/>
              <a:t>However, he has his own doubts: there is a </a:t>
            </a:r>
          </a:p>
          <a:p>
            <a:r>
              <a:rPr lang="en-US" baseline="0" dirty="0" smtClean="0"/>
              <a:t>“A well-marked deviation from this normal shape”</a:t>
            </a:r>
          </a:p>
          <a:p>
            <a:r>
              <a:rPr lang="en-US" baseline="0" dirty="0" smtClean="0"/>
              <a:t>And he thinks</a:t>
            </a:r>
          </a:p>
          <a:p>
            <a:r>
              <a:rPr lang="en-US" baseline="0" dirty="0" smtClean="0"/>
              <a:t>“the units grouped together in the measured material are</a:t>
            </a:r>
          </a:p>
          <a:p>
            <a:r>
              <a:rPr lang="en-US" baseline="0" dirty="0" smtClean="0"/>
              <a:t>Not really homogeneous”</a:t>
            </a:r>
          </a:p>
          <a:p>
            <a:r>
              <a:rPr lang="en-US" baseline="0" dirty="0" smtClean="0"/>
              <a:t>In other words, he hypothesized that the crabs are possibly </a:t>
            </a:r>
          </a:p>
          <a:p>
            <a:r>
              <a:rPr lang="en-US" baseline="0" dirty="0" smtClean="0"/>
              <a:t>coming from two subspecies</a:t>
            </a:r>
          </a:p>
          <a:p>
            <a:r>
              <a:rPr lang="en-US" baseline="0" dirty="0" smtClean="0"/>
              <a:t>With limited math knowledge, he turned to Pearson for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871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2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25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64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60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918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25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90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78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74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7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Pearson used two normal distributions to fit the data.</a:t>
            </a:r>
          </a:p>
          <a:p>
            <a:r>
              <a:rPr lang="en-US" dirty="0" smtClean="0"/>
              <a:t>Nowadays we can use</a:t>
            </a:r>
            <a:r>
              <a:rPr lang="en-US" baseline="0" dirty="0" smtClean="0"/>
              <a:t> EM algorithm to compute the MLE.</a:t>
            </a:r>
          </a:p>
          <a:p>
            <a:r>
              <a:rPr lang="en-US" baseline="0" dirty="0" smtClean="0"/>
              <a:t>At Pearson’s time computer was not invented yet so he chose to</a:t>
            </a:r>
          </a:p>
          <a:p>
            <a:r>
              <a:rPr lang="en-US" baseline="0" dirty="0" smtClean="0"/>
              <a:t>Use moment matching (he also invented mom!).</a:t>
            </a:r>
          </a:p>
          <a:p>
            <a:r>
              <a:rPr lang="en-US" baseline="0" dirty="0" smtClean="0"/>
              <a:t>Here we have 5 free variables, and thus we need to do moment</a:t>
            </a:r>
          </a:p>
          <a:p>
            <a:r>
              <a:rPr lang="en-US" baseline="0" dirty="0" smtClean="0"/>
              <a:t>Matching up to the 5</a:t>
            </a:r>
            <a:r>
              <a:rPr lang="en-US" baseline="30000" dirty="0" smtClean="0"/>
              <a:t>th</a:t>
            </a:r>
            <a:r>
              <a:rPr lang="en-US" baseline="0" dirty="0" smtClean="0"/>
              <a:t> moments.</a:t>
            </a:r>
          </a:p>
          <a:p>
            <a:r>
              <a:rPr lang="en-US" baseline="0" dirty="0" smtClean="0"/>
              <a:t>Still this was a tedious computation task which amounts to a 9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Degree poly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plot the two curves of the component and their mixture is also </a:t>
            </a:r>
          </a:p>
          <a:p>
            <a:r>
              <a:rPr lang="en-US" baseline="0" dirty="0" smtClean="0"/>
              <a:t>Shown which indeed seems a better fitting than </a:t>
            </a:r>
            <a:r>
              <a:rPr lang="en-US" baseline="0" dirty="0" err="1" smtClean="0"/>
              <a:t>walden’s</a:t>
            </a:r>
            <a:r>
              <a:rPr lang="en-US" baseline="0" dirty="0" smtClean="0"/>
              <a:t>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8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6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12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99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711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00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57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78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68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308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04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404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813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87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4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25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43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0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0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3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tiff"/><Relationship Id="rId4" Type="http://schemas.openxmlformats.org/officeDocument/2006/relationships/image" Target="../media/image1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emf"/><Relationship Id="rId3" Type="http://schemas.openxmlformats.org/officeDocument/2006/relationships/image" Target="../media/image150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7.png"/><Relationship Id="rId5" Type="http://schemas.openxmlformats.org/officeDocument/2006/relationships/image" Target="../media/image89.emf"/><Relationship Id="rId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7.png"/><Relationship Id="rId5" Type="http://schemas.openxmlformats.org/officeDocument/2006/relationships/image" Target="../media/image89.emf"/><Relationship Id="rId6" Type="http://schemas.openxmlformats.org/officeDocument/2006/relationships/image" Target="../media/image151.png"/><Relationship Id="rId7" Type="http://schemas.openxmlformats.org/officeDocument/2006/relationships/image" Target="../media/image1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7.png"/><Relationship Id="rId5" Type="http://schemas.openxmlformats.org/officeDocument/2006/relationships/image" Target="../media/image89.emf"/><Relationship Id="rId6" Type="http://schemas.openxmlformats.org/officeDocument/2006/relationships/image" Target="../media/image151.png"/><Relationship Id="rId7" Type="http://schemas.openxmlformats.org/officeDocument/2006/relationships/image" Target="../media/image1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89.emf"/><Relationship Id="rId5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9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5.png"/><Relationship Id="rId4" Type="http://schemas.openxmlformats.org/officeDocument/2006/relationships/chart" Target="../charts/chart10.xml"/><Relationship Id="rId5" Type="http://schemas.openxmlformats.org/officeDocument/2006/relationships/chart" Target="../charts/chart11.xml"/><Relationship Id="rId6" Type="http://schemas.openxmlformats.org/officeDocument/2006/relationships/chart" Target="../charts/chart12.xml"/><Relationship Id="rId7" Type="http://schemas.openxmlformats.org/officeDocument/2006/relationships/image" Target="../media/image73.png"/><Relationship Id="rId8" Type="http://schemas.openxmlformats.org/officeDocument/2006/relationships/chart" Target="../charts/chart13.xml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Relationship Id="rId4" Type="http://schemas.openxmlformats.org/officeDocument/2006/relationships/chart" Target="../charts/chart14.xml"/><Relationship Id="rId5" Type="http://schemas.openxmlformats.org/officeDocument/2006/relationships/chart" Target="../charts/chart15.xml"/><Relationship Id="rId6" Type="http://schemas.openxmlformats.org/officeDocument/2006/relationships/chart" Target="../charts/chart16.xml"/><Relationship Id="rId7" Type="http://schemas.openxmlformats.org/officeDocument/2006/relationships/image" Target="../media/image73.png"/><Relationship Id="rId8" Type="http://schemas.openxmlformats.org/officeDocument/2006/relationships/chart" Target="../charts/chart17.xml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9.emf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8.tiff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4" Type="http://schemas.openxmlformats.org/officeDocument/2006/relationships/image" Target="../media/image99.tiff"/><Relationship Id="rId5" Type="http://schemas.openxmlformats.org/officeDocument/2006/relationships/image" Target="../media/image100.tiff"/><Relationship Id="rId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8.tif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48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48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4" Type="http://schemas.openxmlformats.org/officeDocument/2006/relationships/image" Target="../media/image105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91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48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48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49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9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50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50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5.png"/><Relationship Id="rId5" Type="http://schemas.openxmlformats.org/officeDocument/2006/relationships/image" Target="../media/image1460.png"/><Relationship Id="rId6" Type="http://schemas.openxmlformats.org/officeDocument/2006/relationships/image" Target="../media/image1520.png"/><Relationship Id="rId7" Type="http://schemas.openxmlformats.org/officeDocument/2006/relationships/image" Target="../media/image107.png"/><Relationship Id="rId8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6" Type="http://schemas.openxmlformats.org/officeDocument/2006/relationships/image" Target="../media/image1520.png"/><Relationship Id="rId7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6" Type="http://schemas.openxmlformats.org/officeDocument/2006/relationships/image" Target="../media/image108.gif"/><Relationship Id="rId7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chart" Target="../charts/chart24.xml"/><Relationship Id="rId5" Type="http://schemas.openxmlformats.org/officeDocument/2006/relationships/chart" Target="../charts/chart25.xml"/><Relationship Id="rId6" Type="http://schemas.openxmlformats.org/officeDocument/2006/relationships/chart" Target="../charts/chart26.xml"/><Relationship Id="rId7" Type="http://schemas.openxmlformats.org/officeDocument/2006/relationships/chart" Target="../charts/chart27.xml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tiff"/><Relationship Id="rId4" Type="http://schemas.openxmlformats.org/officeDocument/2006/relationships/image" Target="../media/image131.png"/><Relationship Id="rId5" Type="http://schemas.openxmlformats.org/officeDocument/2006/relationships/image" Target="../media/image1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4" Type="http://schemas.openxmlformats.org/officeDocument/2006/relationships/image" Target="../media/image1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4" Type="http://schemas.openxmlformats.org/officeDocument/2006/relationships/image" Target="../media/image14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Probabilistic Latent Variable Models for Knowledge Discovery and Optimization</a:t>
            </a:r>
            <a:endParaRPr lang="en-US" sz="4000" dirty="0"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3041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Xiaolong</a:t>
            </a:r>
            <a:r>
              <a:rPr lang="en-US" dirty="0" smtClean="0"/>
              <a:t> Wang</a:t>
            </a:r>
          </a:p>
          <a:p>
            <a:r>
              <a:rPr lang="en-US" dirty="0" smtClean="0"/>
              <a:t>Department of Computer Science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Apr-3-2016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85" y="4642104"/>
            <a:ext cx="2977029" cy="1178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876800"/>
            <a:ext cx="3554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Doctoral </a:t>
            </a:r>
            <a:r>
              <a:rPr lang="en-US" sz="1600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Chengxiang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Chair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Jiawei Han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David Forsyth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Joy Ying Zhang, CMU &amp; Facebook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Angelia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Nedich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UIUC &amp; ASU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3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407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157"/>
            <a:ext cx="12115800" cy="2155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55" y="3886200"/>
            <a:ext cx="737289" cy="869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76" y="4908331"/>
            <a:ext cx="2565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Locations known for </a:t>
            </a:r>
          </a:p>
          <a:p>
            <a:r>
              <a:rPr lang="en-US" dirty="0" smtClean="0"/>
              <a:t>its technology companies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869508"/>
            <a:ext cx="2676090" cy="7329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00800" y="4908331"/>
            <a:ext cx="389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Universities either in Midwest or known for its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430711" cy="4351338"/>
          </a:xfrm>
        </p:spPr>
        <p:txBody>
          <a:bodyPr>
            <a:normAutofit/>
          </a:bodyPr>
          <a:lstStyle/>
          <a:p>
            <a:r>
              <a:rPr lang="en-US" b="1" i="1" dirty="0"/>
              <a:t>Sensitivity </a:t>
            </a:r>
            <a:r>
              <a:rPr lang="en-US" b="1" i="1" dirty="0" smtClean="0"/>
              <a:t>analysis</a:t>
            </a:r>
            <a:endParaRPr lang="en-US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8869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24000" y="5569527"/>
                <a:ext cx="415620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With a larger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charset="0"/>
                      </a:rPr>
                      <m:t>𝛽</m:t>
                    </m:r>
                    <m:r>
                      <a:rPr lang="en-US" altLang="zh-CN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the</m:t>
                    </m:r>
                  </m:oMath>
                </a14:m>
                <a:r>
                  <a:rPr lang="en-US" altLang="zh-CN" dirty="0" smtClean="0"/>
                  <a:t> numbers of customers </a:t>
                </a:r>
              </a:p>
              <a:p>
                <a:r>
                  <a:rPr lang="en-US" altLang="zh-CN" dirty="0"/>
                  <a:t>a</a:t>
                </a:r>
                <a:r>
                  <a:rPr lang="en-US" altLang="zh-CN" dirty="0" smtClean="0"/>
                  <a:t>t tables converge to larger values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569527"/>
                <a:ext cx="4156202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173" t="-5660" r="-14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103578" y="5395613"/>
            <a:ext cx="36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initial burn-in, most customers </a:t>
            </a:r>
          </a:p>
          <a:p>
            <a:r>
              <a:rPr lang="en-US" dirty="0"/>
              <a:t>c</a:t>
            </a:r>
            <a:r>
              <a:rPr lang="en-US" dirty="0" smtClean="0"/>
              <a:t>hooses existing tables instead of </a:t>
            </a:r>
          </a:p>
          <a:p>
            <a:r>
              <a:rPr lang="en-US" dirty="0" smtClean="0"/>
              <a:t>exploring new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5486400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8305" y="5348288"/>
            <a:ext cx="3610495" cy="6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days when sort &amp; prune of tables occurs slowly increase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89865" y="5334000"/>
            <a:ext cx="361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sort &amp; prune occurs, the number of tables shrink from 1.5M to 0.75M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/>
              <a:t>PLANS</a:t>
            </a:r>
            <a:r>
              <a:rPr lang="en-US" sz="4900" dirty="0" smtClean="0"/>
              <a:t>: Summary</a:t>
            </a:r>
            <a:br>
              <a:rPr lang="en-US" sz="4900" dirty="0" smtClean="0"/>
            </a:br>
            <a:r>
              <a:rPr lang="en-US" sz="3100" dirty="0"/>
              <a:t>a general PLVM for phrasal </a:t>
            </a:r>
            <a:r>
              <a:rPr lang="en-US" sz="3100" dirty="0" smtClean="0"/>
              <a:t>allocation and embedding</a:t>
            </a:r>
            <a:endParaRPr lang="en-US" sz="3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Phrasal Allocation and Embedding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Transient Chinese Restaurant Process</a:t>
            </a:r>
            <a:endParaRPr lang="en-US" i="1" dirty="0" smtClean="0"/>
          </a:p>
          <a:p>
            <a:pPr lvl="2"/>
            <a:r>
              <a:rPr lang="en-US" dirty="0" smtClean="0"/>
              <a:t>Nonparametric partial-generative model</a:t>
            </a:r>
          </a:p>
          <a:p>
            <a:pPr lvl="2"/>
            <a:r>
              <a:rPr lang="en-US" dirty="0" smtClean="0"/>
              <a:t>Dynamical aging, sorting and pruning the phrases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Efficient Optimization -- </a:t>
            </a:r>
            <a:r>
              <a:rPr lang="en-US" i="1" u="sng" dirty="0" smtClean="0">
                <a:solidFill>
                  <a:srgbClr val="C00000"/>
                </a:solidFill>
              </a:rPr>
              <a:t>EM with Posterior </a:t>
            </a:r>
            <a:r>
              <a:rPr lang="en-US" i="1" u="sng" dirty="0">
                <a:solidFill>
                  <a:srgbClr val="C00000"/>
                </a:solidFill>
              </a:rPr>
              <a:t>S</a:t>
            </a:r>
            <a:r>
              <a:rPr lang="en-US" i="1" u="sng" dirty="0" smtClean="0">
                <a:solidFill>
                  <a:srgbClr val="C00000"/>
                </a:solidFill>
              </a:rPr>
              <a:t>ampling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Negative Sampling</a:t>
            </a:r>
          </a:p>
          <a:p>
            <a:pPr lvl="2"/>
            <a:r>
              <a:rPr lang="en-US" dirty="0" smtClean="0"/>
              <a:t>Efficient embedding estimation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Simulated Annealing</a:t>
            </a:r>
          </a:p>
          <a:p>
            <a:pPr lvl="2"/>
            <a:r>
              <a:rPr lang="en-US" dirty="0" smtClean="0"/>
              <a:t>Reducing stochastic behavior of sampling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Multithread Training</a:t>
            </a:r>
          </a:p>
          <a:p>
            <a:pPr lvl="2"/>
            <a:r>
              <a:rPr lang="en-US" dirty="0" err="1" smtClean="0"/>
              <a:t>Hogwild</a:t>
            </a:r>
            <a:r>
              <a:rPr lang="en-US" dirty="0" smtClean="0"/>
              <a:t> and minimal-lock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0"/>
            <a:ext cx="1346200" cy="1346200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8200" y="1752600"/>
            <a:ext cx="3718961" cy="697963"/>
            <a:chOff x="2202547" y="4557289"/>
            <a:chExt cx="3718961" cy="697963"/>
          </a:xfrm>
        </p:grpSpPr>
        <p:grpSp>
          <p:nvGrpSpPr>
            <p:cNvPr id="10" name="Group 9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2" name="Pentagon 11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3" name="Pentagon 4"/>
              <p:cNvSpPr/>
              <p:nvPr/>
            </p:nvSpPr>
            <p:spPr>
              <a:xfrm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</a:t>
                </a:r>
                <a:r>
                  <a:rPr lang="en-US" sz="2400" kern="1200" dirty="0" smtClean="0">
                    <a:solidFill>
                      <a:srgbClr val="FFFF00"/>
                    </a:solidFill>
                  </a:rPr>
                  <a:t>Modeling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/>
          <p:cNvGrpSpPr/>
          <p:nvPr/>
        </p:nvGrpSpPr>
        <p:grpSpPr>
          <a:xfrm>
            <a:off x="5029200" y="1752600"/>
            <a:ext cx="3718961" cy="697963"/>
            <a:chOff x="2202547" y="5463600"/>
            <a:chExt cx="3718961" cy="697963"/>
          </a:xfrm>
        </p:grpSpPr>
        <p:grpSp>
          <p:nvGrpSpPr>
            <p:cNvPr id="15" name="Group 14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17" name="Pentagon 1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/>
          <p:cNvGrpSpPr/>
          <p:nvPr/>
        </p:nvGrpSpPr>
        <p:grpSpPr>
          <a:xfrm>
            <a:off x="819462" y="3733800"/>
            <a:ext cx="3718961" cy="697963"/>
            <a:chOff x="2202547" y="6369910"/>
            <a:chExt cx="3718961" cy="6979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2" name="Pentagon 21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Pentagon 10"/>
              <p:cNvSpPr/>
              <p:nvPr/>
            </p:nvSpPr>
            <p:spPr>
              <a:xfrm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8050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PLVM Models </a:t>
            </a:r>
            <a:r>
              <a:rPr lang="en-US" b="1" i="1" dirty="0">
                <a:solidFill>
                  <a:srgbClr val="F82A71"/>
                </a:solidFill>
              </a:rPr>
              <a:t>K</a:t>
            </a:r>
            <a:r>
              <a:rPr lang="en-US" b="1" i="1" dirty="0" smtClean="0">
                <a:solidFill>
                  <a:srgbClr val="F82A71"/>
                </a:solidFill>
              </a:rPr>
              <a:t>nowledge</a:t>
            </a:r>
            <a:r>
              <a:rPr lang="en-US" dirty="0" smtClean="0"/>
              <a:t> as </a:t>
            </a:r>
            <a:r>
              <a:rPr lang="en-US" dirty="0"/>
              <a:t>L</a:t>
            </a:r>
            <a:r>
              <a:rPr lang="en-US" dirty="0" smtClean="0"/>
              <a:t>atent </a:t>
            </a:r>
            <a:r>
              <a:rPr lang="en-US" dirty="0"/>
              <a:t>V</a:t>
            </a:r>
            <a:r>
              <a:rPr lang="en-US" dirty="0" smtClean="0"/>
              <a:t>ariables</a:t>
            </a:r>
          </a:p>
          <a:p>
            <a:pPr lvl="1"/>
            <a:r>
              <a:rPr lang="en-US" dirty="0" smtClean="0"/>
              <a:t>Knowledge discover amounts to Maximum Likelihood Estimation or Bayesian Inference</a:t>
            </a:r>
          </a:p>
          <a:p>
            <a:pPr lvl="1"/>
            <a:r>
              <a:rPr lang="en-US" dirty="0" smtClean="0"/>
              <a:t>PLVM is a powerful and flexible tool </a:t>
            </a:r>
          </a:p>
          <a:p>
            <a:pPr lvl="2"/>
            <a:r>
              <a:rPr lang="en-US" dirty="0" smtClean="0"/>
              <a:t>PLVM is a generative process to explain the observations as distributions parametrized by the latent variables</a:t>
            </a:r>
          </a:p>
          <a:p>
            <a:pPr lvl="2"/>
            <a:r>
              <a:rPr lang="en-US" dirty="0" smtClean="0"/>
              <a:t>Each generative step in PLVM is simple and flexible</a:t>
            </a:r>
          </a:p>
          <a:p>
            <a:pPr lvl="2"/>
            <a:r>
              <a:rPr lang="en-US" dirty="0" smtClean="0"/>
              <a:t>PLVM Models data of different types: continuous, discrete, distribution, uncertainty, etc.</a:t>
            </a:r>
          </a:p>
          <a:p>
            <a:r>
              <a:rPr lang="en-US" dirty="0" smtClean="0"/>
              <a:t>PLVM Can be </a:t>
            </a:r>
            <a:r>
              <a:rPr lang="en-US" dirty="0"/>
              <a:t>L</a:t>
            </a:r>
            <a:r>
              <a:rPr lang="en-US" dirty="0" smtClean="0"/>
              <a:t>everaged for </a:t>
            </a:r>
            <a:r>
              <a:rPr lang="en-US" b="1" i="1" dirty="0" smtClean="0">
                <a:solidFill>
                  <a:srgbClr val="F82A71"/>
                </a:solidFill>
              </a:rPr>
              <a:t>Optimization by Model Reduction or Sampling</a:t>
            </a:r>
          </a:p>
          <a:p>
            <a:pPr lvl="1"/>
            <a:r>
              <a:rPr lang="en-US" dirty="0" smtClean="0"/>
              <a:t>Improves efficiency of existing algorithms such as Maximum Entropy</a:t>
            </a:r>
          </a:p>
          <a:p>
            <a:pPr lvl="1"/>
            <a:r>
              <a:rPr lang="en-US" dirty="0" smtClean="0"/>
              <a:t>For complicated posterior, trades tractability with accuracy by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104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8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PLVM for </a:t>
            </a:r>
            <a:r>
              <a:rPr lang="en-US" dirty="0"/>
              <a:t>GAN (Generative adversarial networks)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105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2508180"/>
            <a:ext cx="6370877" cy="43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PLVM for </a:t>
            </a:r>
            <a:r>
              <a:rPr lang="en-US" dirty="0"/>
              <a:t>GAN (Generative adversarial networks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2508180"/>
            <a:ext cx="6370877" cy="4349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05977" y="2373243"/>
            <a:ext cx="3119224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Multi-Discriminators Learnt in </a:t>
            </a:r>
            <a:r>
              <a:rPr lang="en-US" sz="2200" b="1" dirty="0" smtClean="0">
                <a:solidFill>
                  <a:srgbClr val="F82A71"/>
                </a:solidFill>
              </a:rPr>
              <a:t>PLVM</a:t>
            </a:r>
            <a:r>
              <a:rPr lang="en-US" sz="2200" b="1" dirty="0" smtClean="0">
                <a:solidFill>
                  <a:srgbClr val="00B050"/>
                </a:solidFill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rgbClr val="00B050"/>
                </a:solidFill>
              </a:rPr>
              <a:t>Product of experts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" y="2508180"/>
            <a:ext cx="2971800" cy="16004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Multi-Generators Learnt in </a:t>
            </a:r>
            <a:r>
              <a:rPr lang="en-US" sz="2200" b="1" dirty="0" smtClean="0">
                <a:solidFill>
                  <a:srgbClr val="F82A71"/>
                </a:solidFill>
              </a:rPr>
              <a:t>PLVM</a:t>
            </a:r>
            <a:r>
              <a:rPr lang="en-US" sz="2200" b="1" dirty="0" smtClean="0">
                <a:solidFill>
                  <a:srgbClr val="00B050"/>
                </a:solidFill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rgbClr val="00B050"/>
                </a:solidFill>
              </a:rPr>
              <a:t>Each one learns a different style</a:t>
            </a:r>
          </a:p>
        </p:txBody>
      </p:sp>
      <p:cxnSp>
        <p:nvCxnSpPr>
          <p:cNvPr id="16" name="Curved Connector 15"/>
          <p:cNvCxnSpPr/>
          <p:nvPr/>
        </p:nvCxnSpPr>
        <p:spPr>
          <a:xfrm rot="16200000" flipH="1">
            <a:off x="2971800" y="3429000"/>
            <a:ext cx="1676400" cy="15240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>
            <a:off x="6784288" y="3197912"/>
            <a:ext cx="1447800" cy="9955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Thank You!</a:t>
            </a:r>
            <a:endParaRPr lang="en-US" sz="8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4800" dirty="0" smtClean="0">
                <a:latin typeface="Copperplate" charset="0"/>
                <a:ea typeface="Copperplate" charset="0"/>
                <a:cs typeface="Copperplate" charset="0"/>
              </a:rPr>
              <a:t>Questions?</a:t>
            </a:r>
            <a:endParaRPr lang="en-US" sz="4800" dirty="0"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8" y="804078"/>
            <a:ext cx="2417692" cy="14082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264" y="723500"/>
            <a:ext cx="2148821" cy="1569397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47" y="945819"/>
            <a:ext cx="1465190" cy="1319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723500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172200" y="1773532"/>
            <a:ext cx="5715000" cy="2730697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00B050"/>
                </a:solidFill>
                <a:latin typeface=""/>
              </a:rPr>
              <a:t>Discovering the Research Topics</a:t>
            </a:r>
            <a:endParaRPr lang="en-US" sz="2800" dirty="0">
              <a:solidFill>
                <a:srgbClr val="00B050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Milestone </a:t>
            </a:r>
            <a:r>
              <a:rPr lang="en-US" sz="2000" dirty="0" smtClean="0">
                <a:solidFill>
                  <a:srgbClr val="F82A71"/>
                </a:solidFill>
                <a:latin typeface=""/>
              </a:rPr>
              <a:t>Papers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82A71"/>
                </a:solidFill>
                <a:latin typeface=""/>
              </a:rPr>
              <a:t>Topic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Temporal Strength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82A71"/>
                </a:solidFill>
                <a:latin typeface=""/>
              </a:rPr>
              <a:t>Topic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Keywords</a:t>
            </a:r>
          </a:p>
          <a:p>
            <a:r>
              <a:rPr lang="en-US" sz="2800" dirty="0" smtClean="0">
                <a:solidFill>
                  <a:srgbClr val="00B050"/>
                </a:solidFill>
                <a:latin typeface=""/>
              </a:rPr>
              <a:t>Discovering the Theme Evolution</a:t>
            </a:r>
            <a:endParaRPr lang="en-US" sz="2800" dirty="0">
              <a:solidFill>
                <a:srgbClr val="00B050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Importance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82A71"/>
                </a:solidFill>
                <a:latin typeface=""/>
              </a:rPr>
              <a:t>Topic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Dependency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82A71"/>
                </a:solidFill>
                <a:latin typeface=""/>
              </a:rPr>
              <a:t>Evolution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Patterns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5260329" cy="3064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7950" y="5050577"/>
            <a:ext cx="6896100" cy="9194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Citation-LDA: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A General Modeling Approach for </a:t>
            </a:r>
            <a:r>
              <a:rPr lang="en-US" sz="24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Network </a:t>
            </a:r>
            <a:r>
              <a:rPr lang="en-US" sz="24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Data</a:t>
            </a:r>
            <a:endParaRPr lang="en-US" sz="24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0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992576" y="1100093"/>
            <a:ext cx="3889681" cy="2210954"/>
            <a:chOff x="7609329" y="639511"/>
            <a:chExt cx="4658871" cy="256163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329" y="1039621"/>
              <a:ext cx="4658871" cy="118829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4574" y="2095302"/>
              <a:ext cx="4548380" cy="110584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663170" y="639511"/>
              <a:ext cx="24851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u="sng" dirty="0" smtClean="0"/>
                <a:t>Posterior Expectation:</a:t>
              </a:r>
              <a:endParaRPr lang="en-US" sz="2000" i="1" u="sng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878" y="3311829"/>
            <a:ext cx="4205004" cy="243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Citation-LDA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08476"/>
              </p:ext>
            </p:extLst>
          </p:nvPr>
        </p:nvGraphicFramePr>
        <p:xfrm>
          <a:off x="685800" y="1636676"/>
          <a:ext cx="7199328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363386"/>
                <a:gridCol w="2686402"/>
                <a:gridCol w="314954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LDA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Citation-LDA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82A71"/>
                          </a:solidFill>
                        </a:rPr>
                        <a:t>Topic</a:t>
                      </a:r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</a:t>
                      </a:r>
                      <a:r>
                        <a:rPr lang="en-US" i="1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Words</a:t>
                      </a:r>
                      <a:endParaRPr lang="en-US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</a:t>
                      </a:r>
                      <a:r>
                        <a:rPr lang="en-US" sz="1800" i="1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Cited</a:t>
                      </a:r>
                      <a:r>
                        <a:rPr lang="en-US" dirty="0" smtClean="0"/>
                        <a:t> </a:t>
                      </a:r>
                      <a:r>
                        <a:rPr lang="en-US" sz="1800" i="1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Papers</a:t>
                      </a:r>
                      <a:endParaRPr lang="en-US" sz="1800" i="1" kern="1200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82A71"/>
                          </a:solidFill>
                        </a:rPr>
                        <a:t>Document</a:t>
                      </a:r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</a:t>
                      </a:r>
                      <a:r>
                        <a:rPr lang="en-US" sz="1800" i="1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Words</a:t>
                      </a:r>
                      <a:endParaRPr lang="en-US" sz="1800" i="1" kern="1200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</a:t>
                      </a:r>
                      <a:r>
                        <a:rPr lang="en-US" sz="1800" i="1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Cited</a:t>
                      </a:r>
                      <a:r>
                        <a:rPr lang="en-US" dirty="0" smtClean="0"/>
                        <a:t> </a:t>
                      </a:r>
                      <a:r>
                        <a:rPr lang="en-US" sz="1800" i="1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Papers</a:t>
                      </a:r>
                      <a:endParaRPr lang="en-US" sz="1800" i="1" kern="1200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114153" y="5887151"/>
            <a:ext cx="3152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"/>
              </a:rPr>
              <a:t> </a:t>
            </a:r>
            <a:r>
              <a:rPr lang="en-US" dirty="0" smtClean="0">
                <a:latin typeface=""/>
              </a:rPr>
              <a:t>Multinomial over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Latent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Topics</a:t>
            </a:r>
            <a:r>
              <a:rPr lang="en-US" dirty="0" smtClean="0">
                <a:latin typeface=""/>
              </a:rPr>
              <a:t> Given a </a:t>
            </a:r>
            <a:r>
              <a:rPr lang="en-US" i="1" dirty="0" smtClean="0">
                <a:latin typeface=""/>
              </a:rPr>
              <a:t>Citing</a:t>
            </a:r>
            <a:r>
              <a:rPr lang="en-US" dirty="0" smtClean="0">
                <a:latin typeface=""/>
              </a:rPr>
              <a:t> Paper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8200" y="2895600"/>
            <a:ext cx="2463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"/>
              </a:rPr>
              <a:t>Multinomial over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Cited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Papers</a:t>
            </a:r>
            <a:r>
              <a:rPr lang="en-US" dirty="0" smtClean="0">
                <a:latin typeface=""/>
              </a:rPr>
              <a:t> Given </a:t>
            </a:r>
            <a:r>
              <a:rPr lang="en-US" dirty="0">
                <a:latin typeface=""/>
              </a:rPr>
              <a:t>a T</a:t>
            </a:r>
            <a:r>
              <a:rPr lang="en-US" dirty="0" smtClean="0">
                <a:latin typeface=""/>
              </a:rPr>
              <a:t>opic</a:t>
            </a:r>
            <a:endParaRPr lang="en-US" dirty="0"/>
          </a:p>
        </p:txBody>
      </p:sp>
      <p:cxnSp>
        <p:nvCxnSpPr>
          <p:cNvPr id="15" name="Curved Connector 14"/>
          <p:cNvCxnSpPr>
            <a:stCxn id="13" idx="3"/>
          </p:cNvCxnSpPr>
          <p:nvPr/>
        </p:nvCxnSpPr>
        <p:spPr>
          <a:xfrm>
            <a:off x="3301315" y="3218766"/>
            <a:ext cx="1056915" cy="838031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2" idx="0"/>
          </p:cNvCxnSpPr>
          <p:nvPr/>
        </p:nvCxnSpPr>
        <p:spPr>
          <a:xfrm rot="16200000" flipV="1">
            <a:off x="3056776" y="5253379"/>
            <a:ext cx="688594" cy="578950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50560" y="3315907"/>
            <a:ext cx="5085135" cy="28944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rgbClr val="00B050"/>
                </a:solidFill>
              </a:rPr>
              <a:t>Citation-Network:</a:t>
            </a:r>
          </a:p>
          <a:p>
            <a:r>
              <a:rPr lang="en-US" sz="2400" dirty="0" smtClean="0"/>
              <a:t>A </a:t>
            </a:r>
            <a:r>
              <a:rPr lang="en-US" sz="2400" dirty="0"/>
              <a:t>paper can be </a:t>
            </a:r>
            <a:r>
              <a:rPr lang="en-US" sz="2400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both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a citing paper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0B0F0"/>
                </a:solidFill>
              </a:rPr>
              <a:t>an cited paper</a:t>
            </a:r>
          </a:p>
          <a:p>
            <a:endParaRPr lang="en-US" sz="2000" dirty="0" smtClean="0"/>
          </a:p>
          <a:p>
            <a:r>
              <a:rPr lang="en-US" sz="2400" b="1" i="1" u="sng" dirty="0">
                <a:solidFill>
                  <a:srgbClr val="00B050"/>
                </a:solidFill>
              </a:rPr>
              <a:t>General-Network:</a:t>
            </a:r>
          </a:p>
          <a:p>
            <a:r>
              <a:rPr lang="en-US" sz="2400" dirty="0"/>
              <a:t>A node can be connected </a:t>
            </a:r>
            <a:r>
              <a:rPr lang="en-US" sz="2400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both</a:t>
            </a:r>
            <a:r>
              <a:rPr lang="en-US" sz="2400" dirty="0" smtClean="0"/>
              <a:t> by </a:t>
            </a:r>
            <a:r>
              <a:rPr lang="en-US" sz="2400" dirty="0">
                <a:solidFill>
                  <a:srgbClr val="00B0F0"/>
                </a:solidFill>
              </a:rPr>
              <a:t>an outgoing edge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B0F0"/>
                </a:solidFill>
              </a:rPr>
              <a:t>an incoming edge</a:t>
            </a:r>
          </a:p>
        </p:txBody>
      </p:sp>
    </p:spTree>
    <p:extLst>
      <p:ext uri="{BB962C8B-B14F-4D97-AF65-F5344CB8AC3E}">
        <p14:creationId xmlns:p14="http://schemas.microsoft.com/office/powerpoint/2010/main" val="14335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 b="1" smtClean="0"/>
              <a:t>10/17/16</a:t>
            </a:r>
            <a:endParaRPr lang="en-US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EA2EC2-5615-DB43-9C31-AAE39F87398B}" type="slidenum">
              <a:rPr lang="en-US" b="1" smtClean="0"/>
              <a:t>12</a:t>
            </a:fld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62" y="1783756"/>
            <a:ext cx="5360875" cy="443507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96077" y="63119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AAN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32838" y="6053621"/>
            <a:ext cx="2539761" cy="627611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Discourse/Dialogue</a:t>
            </a:r>
            <a:endParaRPr lang="en-US" b="1" dirty="0">
              <a:solidFill>
                <a:srgbClr val="FF0000"/>
              </a:solidFill>
              <a:latin typeface="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Summarization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13987" y="1732557"/>
            <a:ext cx="4211212" cy="945329"/>
            <a:chOff x="6913987" y="1732557"/>
            <a:chExt cx="4211212" cy="945329"/>
          </a:xfrm>
          <a:noFill/>
        </p:grpSpPr>
        <p:sp>
          <p:nvSpPr>
            <p:cNvPr id="11" name="Rounded Rectangle 10"/>
            <p:cNvSpPr/>
            <p:nvPr/>
          </p:nvSpPr>
          <p:spPr>
            <a:xfrm>
              <a:off x="7702110" y="1732557"/>
              <a:ext cx="3423089" cy="446162"/>
            </a:xfrm>
            <a:prstGeom prst="roundRect">
              <a:avLst/>
            </a:prstGeom>
            <a:grpFill/>
            <a:effectLst>
              <a:outerShdw blurRad="57150" dist="19050" dir="5400000" algn="ctr" rotWithShape="0">
                <a:schemeClr val="bg1">
                  <a:alpha val="63000"/>
                </a:scheme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82A71"/>
                  </a:solidFill>
                </a:rPr>
                <a:t>Word Sense Disambiguation, 91’</a:t>
              </a:r>
            </a:p>
          </p:txBody>
        </p:sp>
        <p:cxnSp>
          <p:nvCxnSpPr>
            <p:cNvPr id="13" name="Curved Connector 12"/>
            <p:cNvCxnSpPr/>
            <p:nvPr/>
          </p:nvCxnSpPr>
          <p:spPr>
            <a:xfrm rot="10800000" flipV="1">
              <a:off x="6913987" y="1971054"/>
              <a:ext cx="788125" cy="706832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467601" y="2842692"/>
            <a:ext cx="4725648" cy="554105"/>
            <a:chOff x="7054131" y="1732557"/>
            <a:chExt cx="4198200" cy="555458"/>
          </a:xfrm>
          <a:noFill/>
        </p:grpSpPr>
        <p:sp>
          <p:nvSpPr>
            <p:cNvPr id="22" name="Rounded Rectangle 21"/>
            <p:cNvSpPr/>
            <p:nvPr/>
          </p:nvSpPr>
          <p:spPr>
            <a:xfrm>
              <a:off x="7702110" y="1732557"/>
              <a:ext cx="3550221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 w="0"/>
                  <a:solidFill>
                    <a:srgbClr val="F82A71"/>
                  </a:solidFill>
                </a:rPr>
                <a:t>Prepositional Phrase Attachment, 94’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23" name="Curved Connector 22"/>
            <p:cNvCxnSpPr/>
            <p:nvPr/>
          </p:nvCxnSpPr>
          <p:spPr>
            <a:xfrm rot="10800000" flipV="1">
              <a:off x="7054131" y="1971053"/>
              <a:ext cx="647986" cy="316962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85790" y="3452175"/>
            <a:ext cx="3872202" cy="562182"/>
            <a:chOff x="6398456" y="1732557"/>
            <a:chExt cx="3192504" cy="563555"/>
          </a:xfrm>
          <a:noFill/>
        </p:grpSpPr>
        <p:sp>
          <p:nvSpPr>
            <p:cNvPr id="26" name="Rounded Rectangle 25"/>
            <p:cNvSpPr/>
            <p:nvPr/>
          </p:nvSpPr>
          <p:spPr>
            <a:xfrm>
              <a:off x="7702111" y="1732557"/>
              <a:ext cx="1888849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rgbClr val="F82A71"/>
                  </a:solidFill>
                </a:rPr>
                <a:t>S</a:t>
              </a:r>
              <a:r>
                <a:rPr lang="en-US" b="1" dirty="0" smtClean="0">
                  <a:ln w="0"/>
                  <a:solidFill>
                    <a:srgbClr val="F82A71"/>
                  </a:solidFill>
                </a:rPr>
                <a:t>tatistical Parsing, 99’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27" name="Curved Connector 26"/>
            <p:cNvCxnSpPr/>
            <p:nvPr/>
          </p:nvCxnSpPr>
          <p:spPr>
            <a:xfrm rot="10800000" flipV="1">
              <a:off x="6398456" y="1971054"/>
              <a:ext cx="1303660" cy="325058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005664" y="4273915"/>
            <a:ext cx="4033933" cy="684241"/>
            <a:chOff x="6208044" y="1441587"/>
            <a:chExt cx="5249872" cy="737132"/>
          </a:xfrm>
          <a:noFill/>
        </p:grpSpPr>
        <p:sp>
          <p:nvSpPr>
            <p:cNvPr id="30" name="Rounded Rectangle 29"/>
            <p:cNvSpPr/>
            <p:nvPr/>
          </p:nvSpPr>
          <p:spPr>
            <a:xfrm>
              <a:off x="7702110" y="1732557"/>
              <a:ext cx="3755806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n w="0"/>
                  <a:solidFill>
                    <a:srgbClr val="F82A71"/>
                  </a:solidFill>
                </a:rPr>
                <a:t>Discriminative Parsing, 03’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31" name="Curved Connector 30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973785" y="4843233"/>
            <a:ext cx="3652157" cy="684241"/>
            <a:chOff x="6208044" y="1441587"/>
            <a:chExt cx="5098978" cy="737132"/>
          </a:xfrm>
          <a:noFill/>
        </p:grpSpPr>
        <p:sp>
          <p:nvSpPr>
            <p:cNvPr id="34" name="Rounded Rectangle 33"/>
            <p:cNvSpPr/>
            <p:nvPr/>
          </p:nvSpPr>
          <p:spPr>
            <a:xfrm>
              <a:off x="7702111" y="1732557"/>
              <a:ext cx="3604911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n w="0"/>
                  <a:solidFill>
                    <a:srgbClr val="F82A71"/>
                  </a:solidFill>
                </a:rPr>
                <a:t>Dependency Parsing, 05’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35" name="Curved Connector 34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ounded Rectangle 37"/>
          <p:cNvSpPr/>
          <p:nvPr/>
        </p:nvSpPr>
        <p:spPr>
          <a:xfrm>
            <a:off x="1905000" y="4325310"/>
            <a:ext cx="1803975" cy="627611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Grammars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(faded in 90s)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25808" y="1646238"/>
            <a:ext cx="2820954" cy="1579864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2" name="Rounded Rectangle 41"/>
          <p:cNvSpPr/>
          <p:nvPr/>
        </p:nvSpPr>
        <p:spPr>
          <a:xfrm>
            <a:off x="152401" y="2869655"/>
            <a:ext cx="3173407" cy="425206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Statistical Machine Translation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17469" y="1901021"/>
            <a:ext cx="2725413" cy="461179"/>
            <a:chOff x="0" y="1337504"/>
            <a:chExt cx="2725413" cy="46117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73" y="1732557"/>
              <a:ext cx="2614017" cy="6612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0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1983’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14962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2013’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710451" y="1522170"/>
              <a:ext cx="1304511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712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Citation-LDA: Summary</a:t>
            </a:r>
            <a:br>
              <a:rPr lang="en-US" dirty="0" smtClean="0"/>
            </a:br>
            <a:r>
              <a:rPr lang="en-US" sz="2800" b="1" i="1" dirty="0"/>
              <a:t> a General PLVM for Network Data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Modeling Citations as a Mixture of </a:t>
            </a:r>
            <a:r>
              <a:rPr lang="en-US" b="1" dirty="0" smtClean="0">
                <a:solidFill>
                  <a:srgbClr val="F82A71"/>
                </a:solidFill>
              </a:rPr>
              <a:t>Latent </a:t>
            </a:r>
            <a:r>
              <a:rPr lang="en-US" dirty="0" smtClean="0"/>
              <a:t>Topics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Discovering Research </a:t>
            </a:r>
            <a:r>
              <a:rPr lang="en-US" dirty="0" smtClean="0"/>
              <a:t>Topics</a:t>
            </a:r>
          </a:p>
          <a:p>
            <a:r>
              <a:rPr lang="en-US" dirty="0" smtClean="0"/>
              <a:t>Discovery the Theme Evolution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9067"/>
            <a:ext cx="3356810" cy="1952843"/>
          </a:xfrm>
          <a:prstGeom prst="rect">
            <a:avLst/>
          </a:prstGeom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838200" y="1969037"/>
            <a:ext cx="3718961" cy="697963"/>
            <a:chOff x="2202547" y="4557289"/>
            <a:chExt cx="3718961" cy="697963"/>
          </a:xfrm>
        </p:grpSpPr>
        <p:grpSp>
          <p:nvGrpSpPr>
            <p:cNvPr id="19" name="Group 18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29" name="Pentagon 28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0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</a:t>
                </a:r>
                <a:r>
                  <a:rPr lang="en-US" sz="2400" kern="1200" dirty="0" smtClean="0">
                    <a:solidFill>
                      <a:srgbClr val="FFFF00"/>
                    </a:solidFill>
                  </a:rPr>
                  <a:t>Modeling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2" name="Group 31"/>
          <p:cNvGrpSpPr/>
          <p:nvPr/>
        </p:nvGrpSpPr>
        <p:grpSpPr>
          <a:xfrm>
            <a:off x="838200" y="3950237"/>
            <a:ext cx="3718961" cy="697963"/>
            <a:chOff x="2202547" y="5463600"/>
            <a:chExt cx="3718961" cy="697963"/>
          </a:xfrm>
        </p:grpSpPr>
        <p:grpSp>
          <p:nvGrpSpPr>
            <p:cNvPr id="21" name="Group 20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27" name="Pentagon 2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0688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06359655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8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Blind Men and The Elephant: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Convert Ranking to Pairwise Preferences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211" y="3043006"/>
            <a:ext cx="3062378" cy="2236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056269"/>
              </p:ext>
            </p:extLst>
          </p:nvPr>
        </p:nvGraphicFramePr>
        <p:xfrm>
          <a:off x="3581400" y="1675651"/>
          <a:ext cx="5334000" cy="1126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5" name="Rounded Rectangle 24"/>
          <p:cNvSpPr/>
          <p:nvPr/>
        </p:nvSpPr>
        <p:spPr>
          <a:xfrm>
            <a:off x="3752850" y="5486400"/>
            <a:ext cx="49911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rgbClr val="00B050"/>
                </a:solidFill>
              </a:rPr>
              <a:t>Challenges:</a:t>
            </a:r>
          </a:p>
          <a:p>
            <a:pPr lvl="1"/>
            <a:r>
              <a:rPr lang="en-US" sz="2400" b="1" i="1" dirty="0" smtClean="0">
                <a:solidFill>
                  <a:srgbClr val="00B0F0"/>
                </a:solidFill>
              </a:rPr>
              <a:t>Incompleteness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and</a:t>
            </a:r>
            <a:r>
              <a:rPr lang="en-US" sz="2400" dirty="0" smtClean="0"/>
              <a:t> </a:t>
            </a:r>
            <a:r>
              <a:rPr lang="en-US" sz="2400" b="1" i="1" dirty="0" smtClean="0">
                <a:solidFill>
                  <a:srgbClr val="00B0F0"/>
                </a:solidFill>
              </a:rPr>
              <a:t>Inconsistency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97" y="3886200"/>
            <a:ext cx="556727" cy="556727"/>
          </a:xfrm>
          <a:prstGeom prst="rect">
            <a:avLst/>
          </a:prstGeom>
        </p:spPr>
      </p:pic>
      <p:sp>
        <p:nvSpPr>
          <p:cNvPr id="2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Blind Men and The Elephant: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Convert Ranking to Pairwise Preferences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711" y="3091555"/>
            <a:ext cx="1511591" cy="1124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038600"/>
            <a:ext cx="809145" cy="809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61" y="2936654"/>
            <a:ext cx="3061088" cy="20810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EA2EC2-5615-DB43-9C31-AAE39F87398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046411" y="5257911"/>
            <a:ext cx="6077595" cy="1198330"/>
          </a:xfrm>
          <a:prstGeom prst="round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err="1" smtClean="0">
                <a:solidFill>
                  <a:srgbClr val="00B050"/>
                </a:solidFill>
                <a:latin typeface=""/>
              </a:rPr>
              <a:t>Thustonian</a:t>
            </a:r>
            <a:r>
              <a:rPr lang="en-US" sz="2600" b="1" dirty="0" smtClean="0">
                <a:solidFill>
                  <a:srgbClr val="00B050"/>
                </a:solidFill>
                <a:latin typeface=""/>
              </a:rPr>
              <a:t> Pairwise Preference </a:t>
            </a:r>
            <a:r>
              <a:rPr lang="en-US" sz="2000" b="1" dirty="0" smtClean="0">
                <a:solidFill>
                  <a:srgbClr val="00B050"/>
                </a:solidFill>
                <a:latin typeface=""/>
              </a:rPr>
              <a:t>(TPP)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Query Difficulty </a:t>
            </a:r>
            <a:r>
              <a:rPr lang="en-US" sz="2000" dirty="0" smtClean="0">
                <a:solidFill>
                  <a:schemeClr val="tx1"/>
                </a:solidFill>
                <a:latin typeface=""/>
              </a:rPr>
              <a:t>and</a:t>
            </a:r>
            <a:r>
              <a:rPr lang="en-US" sz="2000" dirty="0" smtClean="0"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D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omain</a:t>
            </a:r>
            <a:endParaRPr lang="en-US" sz="2000" b="1" i="1" dirty="0">
              <a:solidFill>
                <a:srgbClr val="00B0F0"/>
              </a:solidFill>
              <a:latin typeface="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>
                <a:solidFill>
                  <a:srgbClr val="00B0F0"/>
                </a:solidFill>
                <a:latin typeface=""/>
              </a:rPr>
              <a:t>Worker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E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xpertise</a:t>
            </a:r>
            <a:r>
              <a:rPr lang="en-US" sz="2000" b="1" i="1" dirty="0" smtClean="0">
                <a:solidFill>
                  <a:srgbClr val="66D9EF"/>
                </a:solidFill>
                <a:latin typeface="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"/>
              </a:rPr>
              <a:t>and</a:t>
            </a:r>
            <a:r>
              <a:rPr lang="en-US" sz="2000" dirty="0" smtClean="0"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ruthfulness</a:t>
            </a:r>
            <a:endParaRPr lang="en-US" sz="2000" b="1" i="1" dirty="0">
              <a:solidFill>
                <a:srgbClr val="00B0F0"/>
              </a:solidFill>
              <a:latin typeface="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"/>
              </a:rPr>
              <a:t> </a:t>
            </a:r>
            <a:endParaRPr lang="en-US" sz="2000" dirty="0">
              <a:latin typeface="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875094" y="1692475"/>
            <a:ext cx="1465734" cy="1092766"/>
          </a:xfrm>
          <a:custGeom>
            <a:avLst/>
            <a:gdLst>
              <a:gd name="connsiteX0" fmla="*/ 0 w 1465734"/>
              <a:gd name="connsiteY0" fmla="*/ 109277 h 1092766"/>
              <a:gd name="connsiteX1" fmla="*/ 109277 w 1465734"/>
              <a:gd name="connsiteY1" fmla="*/ 0 h 1092766"/>
              <a:gd name="connsiteX2" fmla="*/ 1356457 w 1465734"/>
              <a:gd name="connsiteY2" fmla="*/ 0 h 1092766"/>
              <a:gd name="connsiteX3" fmla="*/ 1465734 w 1465734"/>
              <a:gd name="connsiteY3" fmla="*/ 109277 h 1092766"/>
              <a:gd name="connsiteX4" fmla="*/ 1465734 w 1465734"/>
              <a:gd name="connsiteY4" fmla="*/ 983489 h 1092766"/>
              <a:gd name="connsiteX5" fmla="*/ 1356457 w 1465734"/>
              <a:gd name="connsiteY5" fmla="*/ 1092766 h 1092766"/>
              <a:gd name="connsiteX6" fmla="*/ 109277 w 1465734"/>
              <a:gd name="connsiteY6" fmla="*/ 1092766 h 1092766"/>
              <a:gd name="connsiteX7" fmla="*/ 0 w 1465734"/>
              <a:gd name="connsiteY7" fmla="*/ 983489 h 1092766"/>
              <a:gd name="connsiteX8" fmla="*/ 0 w 1465734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734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1356457" y="0"/>
                </a:lnTo>
                <a:cubicBezTo>
                  <a:pt x="1416809" y="0"/>
                  <a:pt x="1465734" y="48925"/>
                  <a:pt x="1465734" y="109277"/>
                </a:cubicBezTo>
                <a:lnTo>
                  <a:pt x="1465734" y="983489"/>
                </a:lnTo>
                <a:cubicBezTo>
                  <a:pt x="1465734" y="1043841"/>
                  <a:pt x="1416809" y="1092766"/>
                  <a:pt x="1356457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Ranking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>
                <a:solidFill>
                  <a:schemeClr val="tx1"/>
                </a:solidFill>
              </a:rPr>
              <a:t>annotated by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b="1" kern="1200" dirty="0" smtClean="0">
                <a:solidFill>
                  <a:srgbClr val="00B0F0"/>
                </a:solidFill>
              </a:rPr>
              <a:t>Experts</a:t>
            </a:r>
            <a:endParaRPr lang="en-US" sz="2800" b="1" kern="1200" dirty="0">
              <a:solidFill>
                <a:srgbClr val="00B0F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429149" y="1915911"/>
            <a:ext cx="849541" cy="645893"/>
          </a:xfrm>
          <a:custGeom>
            <a:avLst/>
            <a:gdLst>
              <a:gd name="connsiteX0" fmla="*/ 0 w 849541"/>
              <a:gd name="connsiteY0" fmla="*/ 129179 h 645893"/>
              <a:gd name="connsiteX1" fmla="*/ 526595 w 849541"/>
              <a:gd name="connsiteY1" fmla="*/ 129179 h 645893"/>
              <a:gd name="connsiteX2" fmla="*/ 526595 w 849541"/>
              <a:gd name="connsiteY2" fmla="*/ 0 h 645893"/>
              <a:gd name="connsiteX3" fmla="*/ 849541 w 849541"/>
              <a:gd name="connsiteY3" fmla="*/ 322947 h 645893"/>
              <a:gd name="connsiteX4" fmla="*/ 526595 w 849541"/>
              <a:gd name="connsiteY4" fmla="*/ 645893 h 645893"/>
              <a:gd name="connsiteX5" fmla="*/ 526595 w 849541"/>
              <a:gd name="connsiteY5" fmla="*/ 516714 h 645893"/>
              <a:gd name="connsiteX6" fmla="*/ 0 w 849541"/>
              <a:gd name="connsiteY6" fmla="*/ 516714 h 645893"/>
              <a:gd name="connsiteX7" fmla="*/ 0 w 849541"/>
              <a:gd name="connsiteY7" fmla="*/ 129179 h 64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541" h="645893">
                <a:moveTo>
                  <a:pt x="0" y="129179"/>
                </a:moveTo>
                <a:lnTo>
                  <a:pt x="526595" y="129179"/>
                </a:lnTo>
                <a:lnTo>
                  <a:pt x="526595" y="0"/>
                </a:lnTo>
                <a:lnTo>
                  <a:pt x="849541" y="322947"/>
                </a:lnTo>
                <a:lnTo>
                  <a:pt x="526595" y="645893"/>
                </a:lnTo>
                <a:lnTo>
                  <a:pt x="526595" y="516714"/>
                </a:lnTo>
                <a:lnTo>
                  <a:pt x="0" y="516714"/>
                </a:lnTo>
                <a:lnTo>
                  <a:pt x="0" y="12917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9179" rIns="193768" bIns="129179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700" kern="1200"/>
          </a:p>
        </p:txBody>
      </p:sp>
      <p:sp>
        <p:nvSpPr>
          <p:cNvPr id="14" name="Freeform 13"/>
          <p:cNvSpPr/>
          <p:nvPr/>
        </p:nvSpPr>
        <p:spPr>
          <a:xfrm>
            <a:off x="5337123" y="1692475"/>
            <a:ext cx="3532987" cy="1092766"/>
          </a:xfrm>
          <a:custGeom>
            <a:avLst/>
            <a:gdLst>
              <a:gd name="connsiteX0" fmla="*/ 0 w 3532987"/>
              <a:gd name="connsiteY0" fmla="*/ 109277 h 1092766"/>
              <a:gd name="connsiteX1" fmla="*/ 109277 w 3532987"/>
              <a:gd name="connsiteY1" fmla="*/ 0 h 1092766"/>
              <a:gd name="connsiteX2" fmla="*/ 3423710 w 3532987"/>
              <a:gd name="connsiteY2" fmla="*/ 0 h 1092766"/>
              <a:gd name="connsiteX3" fmla="*/ 3532987 w 3532987"/>
              <a:gd name="connsiteY3" fmla="*/ 109277 h 1092766"/>
              <a:gd name="connsiteX4" fmla="*/ 3532987 w 3532987"/>
              <a:gd name="connsiteY4" fmla="*/ 983489 h 1092766"/>
              <a:gd name="connsiteX5" fmla="*/ 3423710 w 3532987"/>
              <a:gd name="connsiteY5" fmla="*/ 1092766 h 1092766"/>
              <a:gd name="connsiteX6" fmla="*/ 109277 w 3532987"/>
              <a:gd name="connsiteY6" fmla="*/ 1092766 h 1092766"/>
              <a:gd name="connsiteX7" fmla="*/ 0 w 3532987"/>
              <a:gd name="connsiteY7" fmla="*/ 983489 h 1092766"/>
              <a:gd name="connsiteX8" fmla="*/ 0 w 3532987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2987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3423710" y="0"/>
                </a:lnTo>
                <a:cubicBezTo>
                  <a:pt x="3484062" y="0"/>
                  <a:pt x="3532987" y="48925"/>
                  <a:pt x="3532987" y="109277"/>
                </a:cubicBezTo>
                <a:lnTo>
                  <a:pt x="3532987" y="983489"/>
                </a:lnTo>
                <a:cubicBezTo>
                  <a:pt x="3532987" y="1043841"/>
                  <a:pt x="3484062" y="1092766"/>
                  <a:pt x="3423710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Pairwise Preferences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/>
              <a:t>annotated by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b="1" dirty="0">
                <a:solidFill>
                  <a:srgbClr val="00B0F0"/>
                </a:solidFill>
              </a:rPr>
              <a:t>Crowd</a:t>
            </a:r>
            <a:r>
              <a:rPr lang="en-US" sz="2800" b="1" kern="1200" dirty="0" smtClean="0">
                <a:solidFill>
                  <a:srgbClr val="00B0F0"/>
                </a:solidFill>
              </a:rPr>
              <a:t> </a:t>
            </a:r>
            <a:r>
              <a:rPr lang="en-US" sz="2800" b="1" dirty="0">
                <a:solidFill>
                  <a:srgbClr val="00B0F0"/>
                </a:solidFill>
              </a:rPr>
              <a:t>Workers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667000" y="2886588"/>
            <a:ext cx="1345319" cy="1699789"/>
            <a:chOff x="5088098" y="3027836"/>
            <a:chExt cx="1374613" cy="18385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027" y="3202423"/>
              <a:ext cx="764684" cy="76468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098" y="3027836"/>
              <a:ext cx="949003" cy="94900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3242" y="3960963"/>
              <a:ext cx="1160494" cy="905401"/>
            </a:xfrm>
            <a:prstGeom prst="rect">
              <a:avLst/>
            </a:prstGeom>
          </p:spPr>
        </p:pic>
      </p:grpSp>
      <p:sp>
        <p:nvSpPr>
          <p:cNvPr id="19" name="Curved Up Arrow 18"/>
          <p:cNvSpPr/>
          <p:nvPr/>
        </p:nvSpPr>
        <p:spPr>
          <a:xfrm rot="1401469">
            <a:off x="3250239" y="4639071"/>
            <a:ext cx="1081766" cy="446648"/>
          </a:xfrm>
          <a:prstGeom prst="curvedUpArrow">
            <a:avLst>
              <a:gd name="adj1" fmla="val 33133"/>
              <a:gd name="adj2" fmla="val 81714"/>
              <a:gd name="adj3" fmla="val 56134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Up Arrow 19"/>
          <p:cNvSpPr/>
          <p:nvPr/>
        </p:nvSpPr>
        <p:spPr>
          <a:xfrm rot="18601998">
            <a:off x="7505679" y="4428714"/>
            <a:ext cx="1089195" cy="596556"/>
          </a:xfrm>
          <a:prstGeom prst="curvedUpArrow">
            <a:avLst>
              <a:gd name="adj1" fmla="val 30107"/>
              <a:gd name="adj2" fmla="val 62119"/>
              <a:gd name="adj3" fmla="val 5989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3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11834" y="473925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TPP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Ranking Model (TRM):</a:t>
            </a:r>
            <a:br>
              <a:rPr lang="en-US" dirty="0" smtClean="0"/>
            </a:br>
            <a:r>
              <a:rPr lang="en-US" dirty="0" smtClean="0"/>
              <a:t>PLVM for Ranked Lists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349"/>
            <a:ext cx="1181540" cy="180101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0514" y="3590429"/>
            <a:ext cx="1596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Louis Leon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Thurstone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1887 - 1955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58" y="1619267"/>
            <a:ext cx="3147634" cy="2877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47504" y="313207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  <a:endParaRPr lang="en-US" sz="20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7504" y="445849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504" y="379528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C &gt; 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32" y="2931690"/>
            <a:ext cx="563580" cy="600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031" y="3611330"/>
            <a:ext cx="462362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017" y="4300079"/>
            <a:ext cx="512395" cy="51178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01832" y="4799098"/>
            <a:ext cx="4238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F82A71"/>
                </a:solidFill>
              </a:rPr>
              <a:t>Which one is the true ranking?</a:t>
            </a:r>
            <a:endParaRPr lang="en-US" sz="2400" b="1" i="1" u="sng" dirty="0">
              <a:solidFill>
                <a:srgbClr val="F82A7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936" y="1690688"/>
            <a:ext cx="1279191" cy="155998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679217" y="3254141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64525" y="1698883"/>
            <a:ext cx="401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Scalable Gibbs sampling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smtClean="0"/>
              <a:t>By </a:t>
            </a:r>
            <a:r>
              <a:rPr lang="en-US" b="1" u="sng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b="1" u="sng" dirty="0" err="1" smtClean="0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r>
              <a:rPr lang="en-US" b="1" u="sng" dirty="0" smtClean="0">
                <a:latin typeface="Apple Chancery" charset="0"/>
                <a:ea typeface="Apple Chancery" charset="0"/>
                <a:cs typeface="Apple Chancery" charset="0"/>
              </a:rPr>
              <a:t> (92’-93’)</a:t>
            </a:r>
            <a:r>
              <a:rPr lang="en-US" sz="2000" dirty="0" smtClean="0"/>
              <a:t>, (was) a </a:t>
            </a:r>
            <a:r>
              <a:rPr lang="en-US" sz="2000" i="1" u="sng" dirty="0" smtClean="0"/>
              <a:t>UIUC Professor </a:t>
            </a:r>
            <a:endParaRPr lang="en-US" sz="2000" i="1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3427881" y="5234225"/>
            <a:ext cx="5330288" cy="1328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TRM: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odeling </a:t>
            </a:r>
            <a:r>
              <a:rPr lang="en-US" sz="2400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ranked lists </a:t>
            </a:r>
            <a:r>
              <a:rPr lang="en-US" sz="2400" dirty="0"/>
              <a:t>as judgement </a:t>
            </a:r>
            <a:r>
              <a:rPr lang="en-US" sz="2400" dirty="0" smtClean="0"/>
              <a:t>of scores </a:t>
            </a:r>
            <a:r>
              <a:rPr lang="en-US" sz="2400" dirty="0"/>
              <a:t>following </a:t>
            </a:r>
            <a:r>
              <a:rPr lang="en-US" sz="2400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normal </a:t>
            </a:r>
            <a:r>
              <a:rPr lang="en-US" sz="2400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distributions</a:t>
            </a:r>
            <a:endParaRPr lang="en-US" sz="2400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Pairwise Preference (TPP):</a:t>
            </a:r>
            <a:br>
              <a:rPr lang="en-US" dirty="0" smtClean="0"/>
            </a:br>
            <a:r>
              <a:rPr lang="en-US" dirty="0" smtClean="0"/>
              <a:t>PLVM for Pairwise judgements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2362200"/>
            <a:ext cx="10764230" cy="2390776"/>
            <a:chOff x="843455" y="1981200"/>
            <a:chExt cx="10764230" cy="23907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55" y="1981200"/>
              <a:ext cx="3230513" cy="23479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981200"/>
              <a:ext cx="3271454" cy="23907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1486" y="1985432"/>
              <a:ext cx="3266199" cy="238654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76800"/>
            <a:ext cx="944580" cy="10064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755636"/>
            <a:ext cx="418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82A71"/>
                </a:solidFill>
              </a:rPr>
              <a:t>Modeling Pairwise Preferences:</a:t>
            </a:r>
            <a:endParaRPr lang="en-US" sz="2400" dirty="0">
              <a:solidFill>
                <a:srgbClr val="F82A7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2780" y="5709989"/>
            <a:ext cx="238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 (on the </a:t>
            </a:r>
            <a:r>
              <a:rPr lang="en-US" b="1" i="1" dirty="0" smtClean="0">
                <a:solidFill>
                  <a:srgbClr val="C00000"/>
                </a:solidFill>
              </a:rPr>
              <a:t>query domain</a:t>
            </a:r>
            <a:r>
              <a:rPr lang="en-US" b="1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745" y="4891679"/>
            <a:ext cx="752072" cy="9915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15811" y="5709989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Limited expertise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231" y="4942204"/>
            <a:ext cx="942169" cy="9410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3886" y="5709988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Malicious</a:t>
            </a:r>
            <a:endParaRPr lang="en-US" b="1" dirty="0"/>
          </a:p>
        </p:txBody>
      </p:sp>
      <p:sp>
        <p:nvSpPr>
          <p:cNvPr id="18" name="Line Callout 2 17"/>
          <p:cNvSpPr/>
          <p:nvPr/>
        </p:nvSpPr>
        <p:spPr>
          <a:xfrm>
            <a:off x="5586431" y="5032936"/>
            <a:ext cx="1719055" cy="538350"/>
          </a:xfrm>
          <a:prstGeom prst="borderCallout2">
            <a:avLst>
              <a:gd name="adj1" fmla="val -800"/>
              <a:gd name="adj2" fmla="val 49310"/>
              <a:gd name="adj3" fmla="val -25764"/>
              <a:gd name="adj4" fmla="val 37729"/>
              <a:gd name="adj5" fmla="val -64426"/>
              <a:gd name="adj6" fmla="val 3746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due to Low Expertise 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6769244" y="6120421"/>
            <a:ext cx="1771511" cy="538350"/>
          </a:xfrm>
          <a:prstGeom prst="borderCallout2">
            <a:avLst>
              <a:gd name="adj1" fmla="val -800"/>
              <a:gd name="adj2" fmla="val 49310"/>
              <a:gd name="adj3" fmla="val -27228"/>
              <a:gd name="adj4" fmla="val 37270"/>
              <a:gd name="adj5" fmla="val -298706"/>
              <a:gd name="adj6" fmla="val 3657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 due to Difficult </a:t>
            </a:r>
            <a:r>
              <a:rPr lang="en-US" dirty="0">
                <a:solidFill>
                  <a:srgbClr val="F82A71"/>
                </a:solidFill>
              </a:rPr>
              <a:t>Q</a:t>
            </a:r>
            <a:r>
              <a:rPr lang="en-US" dirty="0" smtClean="0">
                <a:solidFill>
                  <a:srgbClr val="F82A71"/>
                </a:solidFill>
              </a:rPr>
              <a:t>uery</a:t>
            </a:r>
            <a:endParaRPr lang="en-US" dirty="0">
              <a:solidFill>
                <a:srgbClr val="F82A7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77400" y="4710112"/>
            <a:ext cx="2152511" cy="923846"/>
            <a:chOff x="9677400" y="4710112"/>
            <a:chExt cx="2152511" cy="923846"/>
          </a:xfrm>
        </p:grpSpPr>
        <p:sp>
          <p:nvSpPr>
            <p:cNvPr id="20" name="Line Callout 2 19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Error due to “Flipping”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9677400" y="4710112"/>
              <a:ext cx="1066800" cy="2533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181780" y="4710111"/>
            <a:ext cx="1750029" cy="794039"/>
            <a:chOff x="9498471" y="4675627"/>
            <a:chExt cx="2331440" cy="958331"/>
          </a:xfrm>
        </p:grpSpPr>
        <p:sp>
          <p:nvSpPr>
            <p:cNvPr id="36" name="Line Callout 2 35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No Error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9498471" y="4675627"/>
              <a:ext cx="1245730" cy="28779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8135" y="4810517"/>
            <a:ext cx="1240261" cy="12044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0" y="2926080"/>
            <a:ext cx="45719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5288" y="3017520"/>
            <a:ext cx="76200" cy="285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287000" y="2858837"/>
            <a:ext cx="83289" cy="28688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522219" y="1723837"/>
            <a:ext cx="3137895" cy="1440633"/>
            <a:chOff x="5074920" y="1829391"/>
            <a:chExt cx="3137895" cy="1440633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367517" y="3270024"/>
              <a:ext cx="845298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ine Callout 2 (Border and Accent Bar) 25"/>
            <p:cNvSpPr/>
            <p:nvPr/>
          </p:nvSpPr>
          <p:spPr>
            <a:xfrm flipH="1">
              <a:off x="5074920" y="1829391"/>
              <a:ext cx="1478280" cy="609009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4917"/>
                <a:gd name="adj5" fmla="val 234450"/>
                <a:gd name="adj6" fmla="val -850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Query </a:t>
              </a:r>
            </a:p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Difficult</a:t>
              </a:r>
              <a:endParaRPr lang="en-US" sz="20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887968" y="1462213"/>
            <a:ext cx="2871848" cy="2576387"/>
            <a:chOff x="5401998" y="1914148"/>
            <a:chExt cx="2871848" cy="2576387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5401998" y="4490535"/>
              <a:ext cx="381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ine Callout 2 (Border and Accent Bar) 38"/>
            <p:cNvSpPr/>
            <p:nvPr/>
          </p:nvSpPr>
          <p:spPr>
            <a:xfrm>
              <a:off x="7029630" y="1914148"/>
              <a:ext cx="1244216" cy="609009"/>
            </a:xfrm>
            <a:prstGeom prst="accentBorderCallout2">
              <a:avLst>
                <a:gd name="adj1" fmla="val 17577"/>
                <a:gd name="adj2" fmla="val -2592"/>
                <a:gd name="adj3" fmla="val 18750"/>
                <a:gd name="adj4" fmla="val -16667"/>
                <a:gd name="adj5" fmla="val 421036"/>
                <a:gd name="adj6" fmla="val -11625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Worker</a:t>
              </a:r>
            </a:p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Expertise</a:t>
              </a:r>
              <a:endParaRPr lang="en-US" sz="20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53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299" y="842347"/>
            <a:ext cx="838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We must become more comfortable with probability and uncertainty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290" y="2042676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Handwriting" charset="0"/>
                <a:ea typeface="Lucida Handwriting" charset="0"/>
                <a:cs typeface="Lucida Handwriting" charset="0"/>
              </a:rPr>
              <a:t>⎻ Nate Silver</a:t>
            </a:r>
            <a:endParaRPr lang="en-US" dirty="0"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35" y="1052289"/>
            <a:ext cx="2417163" cy="161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89" y="3297211"/>
            <a:ext cx="2325505" cy="1755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551" y="3297211"/>
            <a:ext cx="3995649" cy="175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00" y="5052309"/>
            <a:ext cx="1708644" cy="170864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373" y="1815116"/>
            <a:ext cx="4724400" cy="429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7010" y="3607478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</a:t>
            </a:r>
          </a:p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mixture prior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1726" y="4654824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</a:rPr>
              <a:t>Query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5326" y="4103803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5326" y="3616041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47985" y="31892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51489" y="1447800"/>
            <a:ext cx="28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>
            <a:off x="3477610" y="1761262"/>
            <a:ext cx="908953" cy="789527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77736" y="2059420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(mean)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5941173" y="2345557"/>
            <a:ext cx="685802" cy="205231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55211" y="270575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99438" y="6091118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 ☓ Domain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51242" y="5061126"/>
            <a:ext cx="1919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expertise and </a:t>
            </a:r>
          </a:p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truthfulness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70960" y="4580248"/>
            <a:ext cx="15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Judgement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73755" y="3195216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 difference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5400000">
            <a:off x="6846629" y="3801056"/>
            <a:ext cx="457200" cy="322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78912" y="5233021"/>
            <a:ext cx="218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pairwise preference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0" name="Curved Connector 39"/>
          <p:cNvCxnSpPr/>
          <p:nvPr/>
        </p:nvCxnSpPr>
        <p:spPr>
          <a:xfrm rot="16200000" flipV="1">
            <a:off x="7475146" y="4840618"/>
            <a:ext cx="758575" cy="237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</a:t>
            </a:r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20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81200" y="18145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1814512"/>
            <a:ext cx="5486400" cy="0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210800" y="18145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96400" y="1814512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81200" y="22717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10000" y="2261773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67600" y="2271712"/>
            <a:ext cx="27432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00198" y="22717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81200" y="27289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0000" y="2728911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67600" y="2738850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382000" y="2738850"/>
            <a:ext cx="2743200" cy="9939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160020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207710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599" y="253857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4" y="2996286"/>
            <a:ext cx="1839276" cy="2782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63" y="3014285"/>
            <a:ext cx="1917064" cy="2602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005286"/>
            <a:ext cx="1981200" cy="2583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073" y="3005286"/>
            <a:ext cx="2152650" cy="2540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98" y="3477108"/>
            <a:ext cx="10058400" cy="2431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2800" y="590880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full model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91812" y="622107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only 1 domain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04318" y="58805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worker expertise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67380" y="6221072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query difficulty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293340" y="585174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(Chen et al., 2013)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1068" y="432362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5 docs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2558" y="52513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30 docs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851740"/>
            <a:ext cx="1371600" cy="29391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527946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30888" y="19024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2794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8915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9155" y="19016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89154" y="14275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06411" y="142757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10800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67600" y="18997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67600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04158" y="18974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28158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Malicious </a:t>
            </a:r>
            <a:r>
              <a:rPr lang="en-US" dirty="0"/>
              <a:t>Worker Detection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2028" y="1825625"/>
            <a:ext cx="5113943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64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100/200 annotators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10 malicious workers </a:t>
            </a:r>
            <a:r>
              <a:rPr lang="en-US" dirty="0" smtClean="0"/>
              <a:t>in 100 group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20 malicious workers </a:t>
            </a:r>
            <a:r>
              <a:rPr lang="en-US" dirty="0"/>
              <a:t>in 2</a:t>
            </a:r>
            <a:r>
              <a:rPr lang="en-US" dirty="0" smtClean="0"/>
              <a:t>00 </a:t>
            </a:r>
            <a:r>
              <a:rPr lang="en-US" dirty="0"/>
              <a:t>group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Sparsity ratio</a:t>
            </a:r>
          </a:p>
          <a:p>
            <a:pPr lvl="1"/>
            <a:r>
              <a:rPr lang="en-US" dirty="0" smtClean="0"/>
              <a:t>0.01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(4.35 out of 435 pairs)</a:t>
            </a:r>
          </a:p>
          <a:p>
            <a:pPr lvl="1"/>
            <a:r>
              <a:rPr lang="en-US" dirty="0" smtClean="0"/>
              <a:t>0.02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(8.7 out of 435 pairs)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82000" cy="2073796"/>
          </a:xfrm>
        </p:spPr>
        <p:txBody>
          <a:bodyPr>
            <a:normAutofit/>
          </a:bodyPr>
          <a:lstStyle/>
          <a:p>
            <a:r>
              <a:rPr lang="en-US" dirty="0" smtClean="0"/>
              <a:t>TPP: Summary</a:t>
            </a:r>
            <a:br>
              <a:rPr lang="en-US" dirty="0" smtClean="0"/>
            </a:br>
            <a:r>
              <a:rPr lang="en-US" sz="2800" b="1" i="1" dirty="0" smtClean="0"/>
              <a:t>a </a:t>
            </a:r>
            <a:r>
              <a:rPr lang="en-US" sz="2800" b="1" i="1" dirty="0"/>
              <a:t>general PLVM for modeling expertise and truthfulness of workers in crowdsourcing and fusion of pairwise preferences </a:t>
            </a:r>
            <a:endParaRPr lang="en-US" sz="4000" b="1" i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2740025"/>
            <a:ext cx="10515600" cy="3736975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Pairwise Preferences in Crowdsourcing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extending </a:t>
            </a:r>
            <a:r>
              <a:rPr lang="en-US" dirty="0" err="1" smtClean="0">
                <a:solidFill>
                  <a:srgbClr val="F82A71"/>
                </a:solidFill>
              </a:rPr>
              <a:t>Thurstonian</a:t>
            </a:r>
            <a:r>
              <a:rPr lang="en-US" dirty="0" smtClean="0">
                <a:solidFill>
                  <a:srgbClr val="F82A71"/>
                </a:solidFill>
              </a:rPr>
              <a:t> Ranking Model</a:t>
            </a:r>
          </a:p>
          <a:p>
            <a:pPr lvl="1"/>
            <a:r>
              <a:rPr lang="en-US" dirty="0" smtClean="0"/>
              <a:t>explaining </a:t>
            </a:r>
            <a:r>
              <a:rPr lang="en-US" dirty="0" smtClean="0">
                <a:solidFill>
                  <a:srgbClr val="F82A71"/>
                </a:solidFill>
              </a:rPr>
              <a:t>errors/uncertainty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82A71"/>
                </a:solidFill>
              </a:rPr>
              <a:t>a multitude of sources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82A71"/>
                </a:solidFill>
              </a:rPr>
              <a:t>query difficulty, query domain</a:t>
            </a:r>
          </a:p>
          <a:p>
            <a:r>
              <a:rPr lang="en-US" dirty="0" smtClean="0">
                <a:solidFill>
                  <a:srgbClr val="F82A71"/>
                </a:solidFill>
              </a:rPr>
              <a:t>worker domain expertise, truthfulness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52401"/>
            <a:ext cx="2224178" cy="1624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8200" y="2426237"/>
            <a:ext cx="3718961" cy="697963"/>
            <a:chOff x="2202547" y="4557289"/>
            <a:chExt cx="3718961" cy="697963"/>
          </a:xfrm>
        </p:grpSpPr>
        <p:grpSp>
          <p:nvGrpSpPr>
            <p:cNvPr id="10" name="Group 9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2" name="Pentagon 11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3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</a:t>
                </a:r>
                <a:r>
                  <a:rPr lang="en-US" sz="2400" kern="1200" dirty="0" smtClean="0">
                    <a:solidFill>
                      <a:srgbClr val="FFFF00"/>
                    </a:solidFill>
                  </a:rPr>
                  <a:t>Modeling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/>
          <p:cNvGrpSpPr/>
          <p:nvPr/>
        </p:nvGrpSpPr>
        <p:grpSpPr>
          <a:xfrm>
            <a:off x="838200" y="4495800"/>
            <a:ext cx="3718961" cy="697963"/>
            <a:chOff x="2202547" y="5463600"/>
            <a:chExt cx="3718961" cy="697963"/>
          </a:xfrm>
        </p:grpSpPr>
        <p:grpSp>
          <p:nvGrpSpPr>
            <p:cNvPr id="15" name="Group 14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17" name="Pentagon 1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/>
          <p:cNvGrpSpPr/>
          <p:nvPr/>
        </p:nvGrpSpPr>
        <p:grpSpPr>
          <a:xfrm>
            <a:off x="7142572" y="4495800"/>
            <a:ext cx="3718961" cy="697963"/>
            <a:chOff x="2202547" y="6369910"/>
            <a:chExt cx="3718961" cy="6979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2" name="Pentagon 21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3" name="Rectangle 2"/>
          <p:cNvSpPr/>
          <p:nvPr/>
        </p:nvSpPr>
        <p:spPr>
          <a:xfrm>
            <a:off x="7143957" y="5373715"/>
            <a:ext cx="4667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EM </a:t>
            </a:r>
            <a:r>
              <a:rPr lang="en-US" sz="2400" dirty="0"/>
              <a:t>algorithm: E-step by </a:t>
            </a:r>
            <a:r>
              <a:rPr lang="en-US" sz="2400" dirty="0">
                <a:solidFill>
                  <a:srgbClr val="F82A71"/>
                </a:solidFill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156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94968720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9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Classification: with </a:t>
            </a:r>
            <a:r>
              <a:rPr lang="en-US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known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 vector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7" y="3576692"/>
            <a:ext cx="3238501" cy="4221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5030029" y="4813742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5042342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6059" y="45633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609" y="479380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3053" y="40730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positive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7763" y="3957957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</a:t>
            </a:r>
            <a:r>
              <a:rPr lang="en-US" i="1" u="sng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th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</a:t>
            </a:r>
          </a:p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vector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>
          <a:xfrm flipV="1">
            <a:off x="5791200" y="4281123"/>
            <a:ext cx="1075473" cy="20307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6770164" y="3962334"/>
            <a:ext cx="46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7098" y="4332142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0070C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27973" y="4873618"/>
            <a:ext cx="1118026" cy="56114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29407" y="4623500"/>
            <a:ext cx="753239" cy="418843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4600" y="5599342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pos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069013" y="5422742"/>
            <a:ext cx="136124" cy="2515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95290" y="5296845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neg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752030" y="6025926"/>
            <a:ext cx="130305" cy="2459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3293" y="5635129"/>
            <a:ext cx="368020" cy="6951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404192" y="4626374"/>
            <a:ext cx="345549" cy="6710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2" grpId="0"/>
      <p:bldP spid="23" grpId="0"/>
      <p:bldP spid="35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63" y="5351488"/>
            <a:ext cx="354788" cy="34827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Embedding: with </a:t>
            </a:r>
            <a:r>
              <a:rPr lang="en-US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unknown</a:t>
            </a:r>
            <a:r>
              <a:rPr lang="en-US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feature vector (representation)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25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98" y="3615707"/>
            <a:ext cx="4495800" cy="10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6" y="4537100"/>
            <a:ext cx="35051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recursive </a:t>
            </a:r>
            <a:r>
              <a:rPr lang="en-US" sz="2000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</a:t>
            </a:r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network</a:t>
            </a:r>
            <a:endParaRPr lang="en-US" i="1" u="sng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vs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800600" y="6307666"/>
            <a:ext cx="1185769" cy="373584"/>
          </a:xfrm>
          <a:prstGeom prst="straightConnector1">
            <a:avLst/>
          </a:prstGeom>
          <a:ln w="34925">
            <a:solidFill>
              <a:srgbClr val="F0922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985539" y="5288635"/>
            <a:ext cx="946570" cy="1392614"/>
          </a:xfrm>
          <a:prstGeom prst="straightConnector1">
            <a:avLst/>
          </a:prstGeom>
          <a:ln w="34925" cmpd="sng"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32918" y="5715298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recursive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2200" y="475077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network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876800" y="5314716"/>
            <a:ext cx="1981200" cy="973666"/>
          </a:xfrm>
          <a:prstGeom prst="line">
            <a:avLst/>
          </a:prstGeom>
          <a:ln w="6350" cap="rnd"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867400" y="5792353"/>
            <a:ext cx="108202" cy="894127"/>
          </a:xfrm>
          <a:prstGeom prst="straightConnector1">
            <a:avLst/>
          </a:prstGeom>
          <a:ln w="34925" cap="rnd" cmpd="sng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095193" y="5361789"/>
            <a:ext cx="850639" cy="1307872"/>
          </a:xfrm>
          <a:prstGeom prst="straightConnector1">
            <a:avLst/>
          </a:prstGeom>
          <a:ln w="34925" cap="rnd" cmpd="sng">
            <a:solidFill>
              <a:srgbClr val="F82A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732410" y="4660079"/>
            <a:ext cx="125907" cy="1104721"/>
          </a:xfrm>
          <a:prstGeom prst="straightConnector1">
            <a:avLst/>
          </a:prstGeom>
          <a:ln w="25400" cap="rnd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91287" y="4875654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148409" y="5288635"/>
            <a:ext cx="646954" cy="7476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58131" y="5313177"/>
            <a:ext cx="180732" cy="1363444"/>
          </a:xfrm>
          <a:prstGeom prst="line">
            <a:avLst/>
          </a:prstGeom>
          <a:ln w="38100" cap="rnd" cmpd="tri">
            <a:solidFill>
              <a:srgbClr val="F82A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013420" y="6096577"/>
            <a:ext cx="1301780" cy="580044"/>
          </a:xfrm>
          <a:prstGeom prst="straightConnector1">
            <a:avLst/>
          </a:prstGeom>
          <a:ln w="34925" cap="rnd" cmpd="sng">
            <a:solidFill>
              <a:srgbClr val="66D9E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03752" y="571529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5938863" y="6120523"/>
            <a:ext cx="1276472" cy="167859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978964" y="6302436"/>
            <a:ext cx="43466" cy="367225"/>
          </a:xfrm>
          <a:prstGeom prst="line">
            <a:avLst/>
          </a:prstGeom>
          <a:ln w="38100" cap="rnd" cmpd="tri">
            <a:solidFill>
              <a:srgbClr val="66D9E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57278" y="4647605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(neural)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Curved Connector 84"/>
          <p:cNvCxnSpPr/>
          <p:nvPr/>
        </p:nvCxnSpPr>
        <p:spPr>
          <a:xfrm rot="16200000" flipH="1">
            <a:off x="5204612" y="5018291"/>
            <a:ext cx="688659" cy="478905"/>
          </a:xfrm>
          <a:prstGeom prst="curvedConnector3">
            <a:avLst>
              <a:gd name="adj1" fmla="val 109368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541650" y="6438521"/>
            <a:ext cx="102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(social)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6" name="Curved Connector 95"/>
          <p:cNvCxnSpPr/>
          <p:nvPr/>
        </p:nvCxnSpPr>
        <p:spPr>
          <a:xfrm rot="10800000">
            <a:off x="6029006" y="6471156"/>
            <a:ext cx="579764" cy="158248"/>
          </a:xfrm>
          <a:prstGeom prst="curved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913715" y="4552488"/>
            <a:ext cx="344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Continuous Bag-of-Words (CBOW)</a:t>
            </a:r>
          </a:p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i="1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Milokov</a:t>
            </a:r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et al. 2013)</a:t>
            </a:r>
            <a:endParaRPr lang="en-US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6" grpId="0"/>
      <p:bldP spid="59" grpId="0"/>
      <p:bldP spid="70" grpId="0"/>
      <p:bldP spid="83" grpId="1"/>
      <p:bldP spid="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Classes: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 smtClean="0"/>
              <a:t>MeSH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C00000"/>
                </a:solidFill>
              </a:rPr>
              <a:t>Me</a:t>
            </a:r>
            <a:r>
              <a:rPr lang="en-US" i="1" dirty="0" smtClean="0"/>
              <a:t>dical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i="1" dirty="0" smtClean="0"/>
              <a:t>ubject </a:t>
            </a:r>
            <a:r>
              <a:rPr lang="en-US" i="1" dirty="0" smtClean="0">
                <a:solidFill>
                  <a:srgbClr val="C00000"/>
                </a:solidFill>
              </a:rPr>
              <a:t>H</a:t>
            </a:r>
            <a:r>
              <a:rPr lang="en-US" i="1" dirty="0" smtClean="0"/>
              <a:t>eading</a:t>
            </a:r>
            <a:r>
              <a:rPr lang="en-US" dirty="0" smtClean="0"/>
              <a:t>) tags</a:t>
            </a:r>
          </a:p>
          <a:p>
            <a:r>
              <a:rPr lang="en-US" dirty="0" smtClean="0"/>
              <a:t>Vocabulary: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 smtClean="0"/>
              <a:t> words</a:t>
            </a:r>
          </a:p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26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904874" y="4590220"/>
            <a:ext cx="1187601" cy="818751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6285" y="5302961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628067" y="5408971"/>
            <a:ext cx="444028" cy="620297"/>
          </a:xfrm>
          <a:prstGeom prst="line">
            <a:avLst/>
          </a:prstGeom>
          <a:ln w="25400" cmpd="tri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7325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855146" y="4427592"/>
            <a:ext cx="532900" cy="38291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99055" y="4789662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37" y="4475242"/>
            <a:ext cx="1136009" cy="1603819"/>
          </a:xfrm>
          <a:prstGeom prst="line">
            <a:avLst/>
          </a:prstGeom>
          <a:ln w="25400" cmpd="tri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1188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94630" y="4865809"/>
            <a:ext cx="1345750" cy="96029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5508" y="512021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(3)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40" y="4874154"/>
            <a:ext cx="852519" cy="1204907"/>
          </a:xfrm>
          <a:prstGeom prst="line">
            <a:avLst/>
          </a:prstGeom>
          <a:ln w="25400" cmpd="tri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3756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 Era of Abundant Data</a:t>
            </a:r>
            <a:endParaRPr lang="en-US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4" y="1618470"/>
            <a:ext cx="2130899" cy="143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1574" y="2941726"/>
            <a:ext cx="144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Network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1" y="3353514"/>
            <a:ext cx="2037193" cy="1728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09293" y="2955709"/>
            <a:ext cx="776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605" y="1773805"/>
            <a:ext cx="1630171" cy="1084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87" y="1863485"/>
            <a:ext cx="1541182" cy="15411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70" y="3475323"/>
            <a:ext cx="2144715" cy="160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279" y="4938714"/>
            <a:ext cx="1217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Images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406" y="5407576"/>
            <a:ext cx="1168182" cy="12051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353" y="5116939"/>
            <a:ext cx="2659235" cy="14958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75879" y="1618470"/>
            <a:ext cx="665087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How To: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Represent </a:t>
            </a:r>
            <a:r>
              <a:rPr lang="en-US" sz="3200" dirty="0" smtClean="0"/>
              <a:t>the data and knowledge?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Model </a:t>
            </a:r>
            <a:r>
              <a:rPr lang="en-US" sz="3200" dirty="0" smtClean="0"/>
              <a:t>uncertainty and noise?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Scale </a:t>
            </a:r>
            <a:r>
              <a:rPr lang="en-US" sz="3200" dirty="0" smtClean="0"/>
              <a:t>well to large data?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79369" y="4306477"/>
            <a:ext cx="5918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82A71"/>
                </a:solidFill>
              </a:rPr>
              <a:t>Probabilistic Modeling</a:t>
            </a:r>
          </a:p>
          <a:p>
            <a:r>
              <a:rPr lang="en-US" sz="4400" dirty="0">
                <a:solidFill>
                  <a:srgbClr val="F82A71"/>
                </a:solidFill>
              </a:rPr>
              <a:t>	</a:t>
            </a:r>
            <a:r>
              <a:rPr lang="en-US" sz="4400" dirty="0" smtClean="0">
                <a:solidFill>
                  <a:srgbClr val="F82A71"/>
                </a:solidFill>
              </a:rPr>
              <a:t>with </a:t>
            </a:r>
            <a:r>
              <a:rPr lang="en-US" sz="4400" i="1" dirty="0" smtClean="0">
                <a:solidFill>
                  <a:srgbClr val="F82A71"/>
                </a:solidFill>
              </a:rPr>
              <a:t>Latent</a:t>
            </a:r>
            <a:r>
              <a:rPr lang="en-US" sz="4400" dirty="0" smtClean="0">
                <a:solidFill>
                  <a:srgbClr val="F82A71"/>
                </a:solidFill>
              </a:rPr>
              <a:t> Variables</a:t>
            </a:r>
            <a:endParaRPr lang="en-US" sz="4400" dirty="0">
              <a:solidFill>
                <a:srgbClr val="F82A7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7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84215" y="62474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80436" y="6093732"/>
            <a:ext cx="2058513" cy="177954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932606716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1128477501"/>
              </p:ext>
            </p:extLst>
          </p:nvPr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>
            <p:extLst>
              <p:ext uri="{D42A27DB-BD31-4B8C-83A1-F6EECF244321}">
                <p14:modId xmlns:p14="http://schemas.microsoft.com/office/powerpoint/2010/main" val="114935222"/>
              </p:ext>
            </p:extLst>
          </p:nvPr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886200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44378" y="44325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084769" y="4636506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987450" y="4748305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8" name="Rounded Rectangle 107"/>
          <p:cNvSpPr/>
          <p:nvPr/>
        </p:nvSpPr>
        <p:spPr>
          <a:xfrm>
            <a:off x="567060" y="4255919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73196" y="1405028"/>
            <a:ext cx="4322378" cy="2281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Goal</a:t>
            </a:r>
            <a:r>
              <a:rPr lang="en-US" sz="2400" i="1" u="sng" dirty="0" smtClean="0">
                <a:solidFill>
                  <a:srgbClr val="00B050"/>
                </a:solidFill>
              </a:rPr>
              <a:t>: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Complexity Independent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endParaRPr lang="en-US" sz="2000" b="1" i="1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(#class)</a:t>
            </a:r>
            <a:endParaRPr lang="en-US" sz="20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400" b="1" i="1" u="sng" dirty="0" smtClean="0">
                <a:solidFill>
                  <a:srgbClr val="00B050"/>
                </a:solidFill>
              </a:rPr>
              <a:t>Solution: </a:t>
            </a:r>
            <a:r>
              <a:rPr lang="en-US" sz="20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000" dirty="0" smtClean="0">
                <a:solidFill>
                  <a:srgbClr val="A6E32D"/>
                </a:solidFill>
              </a:rPr>
              <a:t>  </a:t>
            </a:r>
            <a:r>
              <a:rPr lang="en-US" sz="2000" dirty="0" smtClean="0">
                <a:solidFill>
                  <a:srgbClr val="00B0F0"/>
                </a:solidFill>
              </a:rPr>
              <a:t>Dual Distributions 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0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0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40" grpId="0">
        <p:bldAsOne/>
      </p:bldGraphic>
      <p:bldGraphic spid="56" grpId="0">
        <p:bldAsOne/>
      </p:bldGraphic>
      <p:bldP spid="70" grpId="0"/>
      <p:bldP spid="73" grpId="0"/>
      <p:bldP spid="76" grpId="0"/>
      <p:bldP spid="84" grpId="0"/>
      <p:bldP spid="86" grpId="0"/>
      <p:bldP spid="99" grpId="0"/>
      <p:bldP spid="101" grpId="0"/>
      <p:bldP spid="102" grpId="0"/>
      <p:bldP spid="10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246214" y="38294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200138" y="3545321"/>
            <a:ext cx="71965" cy="1618296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80985" y="3920047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15711" y="4845368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7570301" y="3402710"/>
            <a:ext cx="1075508" cy="1760472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0406675" y="4191110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9378074" y="4341496"/>
            <a:ext cx="2656488" cy="818929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886200"/>
            <a:ext cx="4689389" cy="2057400"/>
          </a:xfrm>
          <a:prstGeom prst="rect">
            <a:avLst/>
          </a:prstGeom>
        </p:spPr>
      </p:pic>
      <p:sp>
        <p:nvSpPr>
          <p:cNvPr id="69" name="Rounded Rectangle 68"/>
          <p:cNvSpPr/>
          <p:nvPr/>
        </p:nvSpPr>
        <p:spPr>
          <a:xfrm>
            <a:off x="567060" y="4255919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373196" y="1405028"/>
            <a:ext cx="4322378" cy="2281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Goal</a:t>
            </a:r>
            <a:r>
              <a:rPr lang="en-US" sz="2400" i="1" u="sng" dirty="0" smtClean="0">
                <a:solidFill>
                  <a:srgbClr val="00B050"/>
                </a:solidFill>
              </a:rPr>
              <a:t>: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Complexity Independent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endParaRPr lang="en-US" sz="2000" b="1" i="1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(#class)</a:t>
            </a:r>
            <a:endParaRPr lang="en-US" sz="20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400" b="1" i="1" u="sng" dirty="0" smtClean="0">
                <a:solidFill>
                  <a:srgbClr val="00B050"/>
                </a:solidFill>
              </a:rPr>
              <a:t>Solution: </a:t>
            </a:r>
            <a:r>
              <a:rPr lang="en-US" sz="20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000" dirty="0" smtClean="0">
                <a:solidFill>
                  <a:srgbClr val="A6E32D"/>
                </a:solidFill>
              </a:rPr>
              <a:t>  </a:t>
            </a:r>
            <a:r>
              <a:rPr lang="en-US" sz="2000" dirty="0" smtClean="0">
                <a:solidFill>
                  <a:srgbClr val="00B0F0"/>
                </a:solidFill>
              </a:rPr>
              <a:t>Dual Distributions 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0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0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2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886200"/>
            <a:ext cx="4689389" cy="2057400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527304" y="4814826"/>
            <a:ext cx="3054096" cy="246888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73196" y="1405028"/>
            <a:ext cx="4322378" cy="2281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Goal</a:t>
            </a:r>
            <a:r>
              <a:rPr lang="en-US" sz="2400" i="1" u="sng" dirty="0" smtClean="0">
                <a:solidFill>
                  <a:srgbClr val="00B050"/>
                </a:solidFill>
              </a:rPr>
              <a:t>: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Complexity Independent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endParaRPr lang="en-US" sz="2000" b="1" i="1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(#class)</a:t>
            </a:r>
            <a:endParaRPr lang="en-US" sz="20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400" b="1" i="1" u="sng" dirty="0" smtClean="0">
                <a:solidFill>
                  <a:srgbClr val="00B050"/>
                </a:solidFill>
              </a:rPr>
              <a:t>Solution: </a:t>
            </a:r>
            <a:r>
              <a:rPr lang="en-US" sz="20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000" dirty="0" smtClean="0">
                <a:solidFill>
                  <a:srgbClr val="A6E32D"/>
                </a:solidFill>
              </a:rPr>
              <a:t>  </a:t>
            </a:r>
            <a:r>
              <a:rPr lang="en-US" sz="2000" dirty="0" smtClean="0">
                <a:solidFill>
                  <a:srgbClr val="00B0F0"/>
                </a:solidFill>
              </a:rPr>
              <a:t>Dual Distributions 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0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0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91" y="4931204"/>
            <a:ext cx="1142137" cy="313593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812824" y="2971800"/>
            <a:ext cx="1813054" cy="2238252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8826" y="41900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72" name="Chart 71"/>
          <p:cNvGraphicFramePr/>
          <p:nvPr>
            <p:extLst>
              <p:ext uri="{D42A27DB-BD31-4B8C-83A1-F6EECF244321}">
                <p14:modId xmlns:p14="http://schemas.microsoft.com/office/powerpoint/2010/main" val="936856195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25" name="Right Brace 24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403808" y="4561872"/>
            <a:ext cx="2503574" cy="1236430"/>
            <a:chOff x="4638425" y="1852302"/>
            <a:chExt cx="4210268" cy="2052237"/>
          </a:xfrm>
        </p:grpSpPr>
        <p:cxnSp>
          <p:nvCxnSpPr>
            <p:cNvPr id="76" name="Straight Arrow Connector 75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8144774" y="5049907"/>
            <a:ext cx="988781" cy="1199238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031798" y="5668372"/>
            <a:ext cx="508563" cy="647434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63963" y="4902081"/>
            <a:ext cx="319793" cy="395792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9241" y="6276696"/>
            <a:ext cx="1269007" cy="3527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1948" y="6005363"/>
            <a:ext cx="1259852" cy="333275"/>
          </a:xfrm>
          <a:prstGeom prst="rect">
            <a:avLst/>
          </a:prstGeom>
        </p:spPr>
      </p:pic>
      <p:sp>
        <p:nvSpPr>
          <p:cNvPr id="92" name="Right Brace 91"/>
          <p:cNvSpPr/>
          <p:nvPr/>
        </p:nvSpPr>
        <p:spPr>
          <a:xfrm rot="5400000">
            <a:off x="8463843" y="3696445"/>
            <a:ext cx="234033" cy="1917612"/>
          </a:xfrm>
          <a:prstGeom prst="rightBrace">
            <a:avLst>
              <a:gd name="adj1" fmla="val 356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4689389" cy="205740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73196" y="1405028"/>
            <a:ext cx="4322378" cy="2281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Goal</a:t>
            </a:r>
            <a:r>
              <a:rPr lang="en-US" sz="2400" i="1" u="sng" dirty="0" smtClean="0">
                <a:solidFill>
                  <a:srgbClr val="00B050"/>
                </a:solidFill>
              </a:rPr>
              <a:t>: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Complexity Independent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endParaRPr lang="en-US" sz="2000" b="1" i="1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(#class)</a:t>
            </a:r>
            <a:endParaRPr lang="en-US" sz="20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400" b="1" i="1" u="sng" dirty="0" smtClean="0">
                <a:solidFill>
                  <a:srgbClr val="00B050"/>
                </a:solidFill>
              </a:rPr>
              <a:t>Solution: </a:t>
            </a:r>
            <a:r>
              <a:rPr lang="en-US" sz="20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000" dirty="0" smtClean="0">
                <a:solidFill>
                  <a:srgbClr val="A6E32D"/>
                </a:solidFill>
              </a:rPr>
              <a:t>  </a:t>
            </a:r>
            <a:r>
              <a:rPr lang="en-US" sz="2000" dirty="0" smtClean="0">
                <a:solidFill>
                  <a:srgbClr val="00B0F0"/>
                </a:solidFill>
              </a:rPr>
              <a:t>Dual Distributions 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0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0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527304" y="4814826"/>
            <a:ext cx="3054096" cy="246888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2" grpId="0">
        <p:bldAsOne/>
      </p:bldGraphic>
      <p:bldP spid="25" grpId="0" animBg="1"/>
      <p:bldP spid="9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91" y="4931204"/>
            <a:ext cx="1142137" cy="313593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812824" y="2971800"/>
            <a:ext cx="1813054" cy="2238252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8826" y="41900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72" name="Chart 71"/>
          <p:cNvGraphicFramePr/>
          <p:nvPr>
            <p:extLst/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25" name="Right Brace 24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403808" y="4561872"/>
            <a:ext cx="2503574" cy="1236430"/>
            <a:chOff x="4638425" y="1852302"/>
            <a:chExt cx="4210268" cy="2052237"/>
          </a:xfrm>
        </p:grpSpPr>
        <p:cxnSp>
          <p:nvCxnSpPr>
            <p:cNvPr id="76" name="Straight Arrow Connector 75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8144774" y="5049907"/>
            <a:ext cx="988781" cy="1199238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031798" y="5668372"/>
            <a:ext cx="508563" cy="647434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63963" y="4902081"/>
            <a:ext cx="319793" cy="395792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9241" y="6276696"/>
            <a:ext cx="1269007" cy="3527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1948" y="6005363"/>
            <a:ext cx="1259852" cy="333275"/>
          </a:xfrm>
          <a:prstGeom prst="rect">
            <a:avLst/>
          </a:prstGeom>
        </p:spPr>
      </p:pic>
      <p:sp>
        <p:nvSpPr>
          <p:cNvPr id="92" name="Right Brace 91"/>
          <p:cNvSpPr/>
          <p:nvPr/>
        </p:nvSpPr>
        <p:spPr>
          <a:xfrm rot="5400000">
            <a:off x="8463843" y="3696445"/>
            <a:ext cx="234033" cy="1917612"/>
          </a:xfrm>
          <a:prstGeom prst="rightBrace">
            <a:avLst>
              <a:gd name="adj1" fmla="val 356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4689389" cy="2057400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>
          <a:xfrm>
            <a:off x="527304" y="4814826"/>
            <a:ext cx="3054096" cy="246888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13347" y="1433437"/>
            <a:ext cx="4311053" cy="22474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 Complexity:</a:t>
            </a:r>
          </a:p>
          <a:p>
            <a:r>
              <a:rPr lang="en-US" sz="28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8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O(DK)</a:t>
            </a:r>
          </a:p>
          <a:p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sz="2000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 </a:t>
            </a:r>
            <a:r>
              <a:rPr lang="mr-IN" sz="2000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sz="2000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clusters</a:t>
            </a:r>
          </a:p>
          <a:p>
            <a:endParaRPr lang="en-US" sz="1000" b="1" i="1" dirty="0" smtClean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if </a:t>
            </a:r>
            <a:r>
              <a:rPr lang="en-US" sz="20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mini-batch size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O(N)</a:t>
            </a:r>
            <a:endParaRPr lang="en-US" sz="20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5" y="2971800"/>
            <a:ext cx="3352800" cy="1015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2895600"/>
            <a:ext cx="12192000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428" y="2895600"/>
            <a:ext cx="249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Maximum Entropy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0" y="4817107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4434843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925332"/>
            <a:ext cx="3810000" cy="76814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743201" y="4817106"/>
            <a:ext cx="6705600" cy="1156979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505200" y="4891078"/>
            <a:ext cx="914400" cy="964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96000" y="4888320"/>
            <a:ext cx="3200400" cy="964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95800" y="1906894"/>
            <a:ext cx="457200" cy="7373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10200" y="2621324"/>
            <a:ext cx="1143000" cy="226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63240" y="1883998"/>
            <a:ext cx="1262406" cy="737326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638800" y="3904488"/>
            <a:ext cx="2286000" cy="844343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13124" y="1501733"/>
            <a:ext cx="1844675" cy="358274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835497" y="1507322"/>
            <a:ext cx="2552700" cy="363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1170432"/>
            <a:ext cx="5212080" cy="3474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3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72229" y="4469099"/>
            <a:ext cx="423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 single normal </a:t>
            </a:r>
            <a:r>
              <a:rPr lang="en-US" smtClean="0">
                <a:latin typeface="+mj-lt"/>
              </a:rPr>
              <a:t>fitting with</a:t>
            </a:r>
          </a:p>
          <a:p>
            <a:pPr algn="ctr"/>
            <a:r>
              <a:rPr lang="en-US" dirty="0" smtClean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Maximum Likelihood Estimation </a:t>
            </a:r>
            <a:r>
              <a:rPr lang="en-US" dirty="0" smtClean="0">
                <a:latin typeface="+mj-lt"/>
              </a:rPr>
              <a:t>(MLE)</a:t>
            </a:r>
            <a:endParaRPr lang="en-US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979" y="5101813"/>
            <a:ext cx="965456" cy="34788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sp>
        <p:nvSpPr>
          <p:cNvPr id="14" name="Cloud Callout 13"/>
          <p:cNvSpPr/>
          <p:nvPr/>
        </p:nvSpPr>
        <p:spPr>
          <a:xfrm>
            <a:off x="2025505" y="3993677"/>
            <a:ext cx="3935479" cy="1466090"/>
          </a:xfrm>
          <a:prstGeom prst="cloudCallout">
            <a:avLst>
              <a:gd name="adj1" fmla="val -63687"/>
              <a:gd name="adj2" fmla="val -55975"/>
            </a:avLst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</a:t>
            </a:r>
            <a:r>
              <a:rPr lang="en-US" dirty="0" smtClean="0">
                <a:solidFill>
                  <a:srgbClr val="00B0F0"/>
                </a:solidFill>
                <a:ea typeface="Apple Chancery" charset="0"/>
                <a:cs typeface="Apple Chancery" charset="0"/>
              </a:rPr>
              <a:t>A well-marked </a:t>
            </a:r>
            <a:r>
              <a:rPr lang="en-US" b="1" i="1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deviation</a:t>
            </a:r>
            <a:r>
              <a:rPr lang="en-US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ea typeface="Apple Chancery" charset="0"/>
                <a:cs typeface="Apple Chancery" charset="0"/>
              </a:rPr>
              <a:t>from this normal shape</a:t>
            </a:r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”</a:t>
            </a:r>
            <a:endParaRPr lang="en-US" dirty="0">
              <a:solidFill>
                <a:srgbClr val="F82A71"/>
              </a:solidFill>
              <a:ea typeface="Apple Chancery" charset="0"/>
              <a:cs typeface="Apple Chancery" charset="0"/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2569581" y="5115430"/>
            <a:ext cx="4554499" cy="1675751"/>
          </a:xfrm>
          <a:prstGeom prst="cloudCallout">
            <a:avLst>
              <a:gd name="adj1" fmla="val -86227"/>
              <a:gd name="adj2" fmla="val -92057"/>
            </a:avLst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the units grouped together in the measured material are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not</a:t>
            </a:r>
            <a:r>
              <a:rPr lang="en-US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really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homogeneous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??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0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840264"/>
            <a:ext cx="244642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39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0" y="1748916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1447800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6800" y="5245057"/>
            <a:ext cx="10058399" cy="1003343"/>
            <a:chOff x="1295400" y="2992140"/>
            <a:chExt cx="10058399" cy="1003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36427" y="2819400"/>
            <a:ext cx="2581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Dual-Clustering </a:t>
            </a:r>
            <a:r>
              <a:rPr lang="en-US" sz="2400" dirty="0"/>
              <a:t>ME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66800" y="5163541"/>
            <a:ext cx="10134600" cy="1192810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609533"/>
            <a:ext cx="6248400" cy="12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98" y="4495980"/>
            <a:ext cx="6721684" cy="20399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86" y="2822061"/>
            <a:ext cx="5194997" cy="136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6800" y="2360396"/>
            <a:ext cx="559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assignments</a:t>
            </a:r>
            <a:r>
              <a:rPr lang="en-US" sz="2400" dirty="0" smtClean="0"/>
              <a:t> (Online):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4035726"/>
            <a:ext cx="47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centers</a:t>
            </a:r>
            <a:r>
              <a:rPr lang="en-US" sz="2400" dirty="0"/>
              <a:t> (Offline)</a:t>
            </a:r>
          </a:p>
        </p:txBody>
      </p:sp>
      <p:sp>
        <p:nvSpPr>
          <p:cNvPr id="21" name="Up-Down Arrow 20"/>
          <p:cNvSpPr/>
          <p:nvPr/>
        </p:nvSpPr>
        <p:spPr>
          <a:xfrm rot="2954313">
            <a:off x="6723759" y="3161259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 rot="2954313">
            <a:off x="8266297" y="5240136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00149" y="2094962"/>
            <a:ext cx="1796150" cy="7150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Using Conjugate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Again!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3870563"/>
            <a:ext cx="7315200" cy="24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92D050"/>
                </a:solidFill>
              </a:rPr>
              <a:t>K-means with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Two Ingredients:</a:t>
            </a:r>
            <a:endParaRPr lang="en-US" sz="2800" b="1" dirty="0" smtClean="0">
              <a:solidFill>
                <a:srgbClr val="A6E32D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92D050"/>
                </a:solidFill>
              </a:rPr>
              <a:t>Clustering in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Simplex </a:t>
            </a:r>
            <a:r>
              <a:rPr lang="en-US" sz="28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 smtClean="0">
                <a:solidFill>
                  <a:schemeClr val="tx1"/>
                </a:solidFill>
              </a:rPr>
              <a:t>Instead of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Euclidean space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92D050"/>
                </a:solidFill>
              </a:rPr>
              <a:t>Measuring “Distance” in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KL Divergence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Instead of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</a:t>
            </a:r>
            <a:r>
              <a:rPr lang="en-US" sz="2800" b="1" i="1" u="sng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800" b="1" i="1" u="sng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distance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71128"/>
            <a:ext cx="4051620" cy="1099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2498963"/>
            <a:ext cx="3180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Dual-Clustering</a:t>
            </a:r>
            <a:r>
              <a:rPr lang="en-US" sz="28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:</a:t>
            </a:r>
            <a:endParaRPr lang="en-US" sz="28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DCME: </a:t>
            </a:r>
            <a:r>
              <a:rPr lang="en-US" dirty="0" smtClean="0"/>
              <a:t>Dual Form as Feature Pursuit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7028" y="4267200"/>
            <a:ext cx="10211972" cy="2250488"/>
            <a:chOff x="837028" y="1838520"/>
            <a:chExt cx="10211972" cy="22504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00" y="1870075"/>
              <a:ext cx="7620000" cy="2218933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3200400" y="1838520"/>
              <a:ext cx="7848600" cy="2246971"/>
            </a:xfrm>
            <a:prstGeom prst="roundRect">
              <a:avLst/>
            </a:prstGeom>
            <a:noFill/>
            <a:ln w="38100">
              <a:solidFill>
                <a:srgbClr val="F82A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7028" y="2716500"/>
              <a:ext cx="19800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DCME:</a:t>
              </a:r>
              <a:endPara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37028" y="1371600"/>
            <a:ext cx="10211972" cy="2246971"/>
            <a:chOff x="837028" y="4267200"/>
            <a:chExt cx="10211972" cy="22469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0" y="4267200"/>
              <a:ext cx="7772400" cy="220776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3200400" y="4267200"/>
              <a:ext cx="7848600" cy="2246971"/>
            </a:xfrm>
            <a:prstGeom prst="roundRect">
              <a:avLst/>
            </a:prstGeom>
            <a:noFill/>
            <a:ln w="38100">
              <a:solidFill>
                <a:srgbClr val="A6E3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7028" y="5109474"/>
              <a:ext cx="11945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ME:</a:t>
              </a:r>
              <a:endPara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8" y="2830897"/>
            <a:ext cx="2569535" cy="23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Experiment on </a:t>
            </a:r>
            <a:br>
              <a:rPr lang="en-US" dirty="0" smtClean="0"/>
            </a:br>
            <a:r>
              <a:rPr lang="en-US" dirty="0" smtClean="0"/>
              <a:t>Classification and Embedding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46" y="1825625"/>
            <a:ext cx="8292708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90688"/>
            <a:ext cx="231024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Baselines: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Descent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Noise-Contrastive Estimation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Negative Sampling 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    </a:t>
            </a:r>
            <a:r>
              <a:rPr lang="nb-NO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nb-NO" sz="1500" i="1" spc="-100" dirty="0" err="1">
                <a:latin typeface="Latin Modern Roman 10" charset="0"/>
                <a:ea typeface="Latin Modern Roman 10" charset="0"/>
                <a:cs typeface="Latin Modern Roman 10" charset="0"/>
              </a:rPr>
              <a:t>Mikolov</a:t>
            </a:r>
            <a:r>
              <a:rPr lang="nb-NO" sz="1500" i="1" spc="-100" dirty="0">
                <a:latin typeface="Latin Modern Roman 10" charset="0"/>
                <a:ea typeface="Latin Modern Roman 10" charset="0"/>
                <a:cs typeface="Latin Modern Roman 10" charset="0"/>
              </a:rPr>
              <a:t> et al. 2013 )</a:t>
            </a:r>
            <a:endParaRPr lang="en-US" sz="1500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01000" cy="1325563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DCME: Summary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/>
              <a:t>a general Maximum Entropy optimization algorithm leveraging PLVM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4262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Dual Distributions</a:t>
            </a:r>
            <a:r>
              <a:rPr lang="en-US" dirty="0" smtClean="0"/>
              <a:t> in Maximum Entropy:</a:t>
            </a:r>
          </a:p>
          <a:p>
            <a:pPr lvl="1"/>
            <a:r>
              <a:rPr lang="en-US" dirty="0" smtClean="0"/>
              <a:t>K-means </a:t>
            </a:r>
            <a:r>
              <a:rPr lang="en-US" dirty="0" smtClean="0">
                <a:solidFill>
                  <a:srgbClr val="F82A71"/>
                </a:solidFill>
              </a:rPr>
              <a:t>latent clustering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Approximating</a:t>
            </a:r>
            <a:r>
              <a:rPr lang="en-US" dirty="0" smtClean="0"/>
              <a:t> each distribution by the corresponding </a:t>
            </a:r>
            <a:r>
              <a:rPr lang="en-US" dirty="0">
                <a:solidFill>
                  <a:srgbClr val="F82A71"/>
                </a:solidFill>
              </a:rPr>
              <a:t>c</a:t>
            </a:r>
            <a:r>
              <a:rPr lang="en-US" dirty="0" smtClean="0">
                <a:solidFill>
                  <a:srgbClr val="F82A71"/>
                </a:solidFill>
              </a:rPr>
              <a:t>luster center</a:t>
            </a:r>
            <a:r>
              <a:rPr lang="en-US" i="1" u="sng" dirty="0" smtClean="0">
                <a:solidFill>
                  <a:srgbClr val="C00000"/>
                </a:solidFill>
              </a:rPr>
              <a:t/>
            </a:r>
            <a:br>
              <a:rPr lang="en-US" i="1" u="sng" dirty="0" smtClean="0">
                <a:solidFill>
                  <a:srgbClr val="C00000"/>
                </a:solidFill>
              </a:rPr>
            </a:br>
            <a:endParaRPr lang="en-US" i="1" u="sng" dirty="0" smtClean="0">
              <a:solidFill>
                <a:srgbClr val="C00000"/>
              </a:solidFill>
            </a:endParaRPr>
          </a:p>
          <a:p>
            <a:pPr lvl="1"/>
            <a:endParaRPr lang="en-US" i="1" u="sng" dirty="0" smtClean="0">
              <a:solidFill>
                <a:srgbClr val="C00000"/>
              </a:solidFill>
            </a:endParaRPr>
          </a:p>
          <a:p>
            <a:r>
              <a:rPr lang="en-US" i="1" u="sng" dirty="0" smtClean="0">
                <a:solidFill>
                  <a:srgbClr val="C00000"/>
                </a:solidFill>
              </a:rPr>
              <a:t>Scalable</a:t>
            </a:r>
            <a:r>
              <a:rPr lang="en-US" dirty="0" smtClean="0"/>
              <a:t> Optimization: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hybrid online-offline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Complexity depends only on </a:t>
            </a:r>
            <a:r>
              <a:rPr lang="en-US" dirty="0" smtClean="0">
                <a:solidFill>
                  <a:srgbClr val="F82A71"/>
                </a:solidFill>
              </a:rPr>
              <a:t>#cluster</a:t>
            </a:r>
            <a:r>
              <a:rPr lang="en-US" dirty="0" smtClean="0"/>
              <a:t>, but not </a:t>
            </a:r>
            <a:r>
              <a:rPr lang="en-US" dirty="0" smtClean="0">
                <a:solidFill>
                  <a:srgbClr val="F82A71"/>
                </a:solidFill>
              </a:rPr>
              <a:t>#class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Effective </a:t>
            </a:r>
            <a:r>
              <a:rPr lang="en-US" dirty="0" smtClean="0"/>
              <a:t>model update: no sampling involved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29" y="152400"/>
            <a:ext cx="1857771" cy="1673225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38200" y="2057727"/>
            <a:ext cx="3718961" cy="697963"/>
            <a:chOff x="2202547" y="4557289"/>
            <a:chExt cx="3718961" cy="697963"/>
          </a:xfrm>
        </p:grpSpPr>
        <p:grpSp>
          <p:nvGrpSpPr>
            <p:cNvPr id="8" name="Group 7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0" name="Pentagon 9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1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</a:t>
                </a:r>
                <a:r>
                  <a:rPr lang="en-US" sz="2400" kern="1200" dirty="0" smtClean="0">
                    <a:solidFill>
                      <a:srgbClr val="FFFF00"/>
                    </a:solidFill>
                  </a:rPr>
                  <a:t>Modeling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/>
          <p:cNvGrpSpPr/>
          <p:nvPr/>
        </p:nvGrpSpPr>
        <p:grpSpPr>
          <a:xfrm>
            <a:off x="838200" y="4180949"/>
            <a:ext cx="3718961" cy="697963"/>
            <a:chOff x="2202547" y="6369910"/>
            <a:chExt cx="3718961" cy="697963"/>
          </a:xfrm>
        </p:grpSpPr>
        <p:grpSp>
          <p:nvGrpSpPr>
            <p:cNvPr id="18" name="Group 17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0" name="Pentagon 19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010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5617343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99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2" idx="4"/>
          </p:cNvCxnSpPr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392" y="3190929"/>
            <a:ext cx="3220916" cy="6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>
            <a:off x="4655234" y="2178734"/>
            <a:ext cx="12700" cy="1440766"/>
          </a:xfrm>
          <a:prstGeom prst="bentConnector3">
            <a:avLst>
              <a:gd name="adj1" fmla="val 1800000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232" y="3204535"/>
            <a:ext cx="3064704" cy="5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16200000" flipH="1">
            <a:off x="6096000" y="2178734"/>
            <a:ext cx="12700" cy="1440766"/>
          </a:xfrm>
          <a:prstGeom prst="bentConnector3">
            <a:avLst>
              <a:gd name="adj1" fmla="val 1800000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530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25" y="3175267"/>
            <a:ext cx="3084850" cy="5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66" y="1386850"/>
            <a:ext cx="6852033" cy="456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6037" y="5651033"/>
            <a:ext cx="617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Two-normal fitting with </a:t>
            </a:r>
            <a:r>
              <a:rPr lang="en-US" i="1" dirty="0" smtClean="0">
                <a:latin typeface="+mj-lt"/>
              </a:rPr>
              <a:t>Moment Matching </a:t>
            </a:r>
            <a:r>
              <a:rPr lang="en-US" dirty="0" smtClean="0">
                <a:latin typeface="+mj-lt"/>
              </a:rPr>
              <a:t>(MOM)</a:t>
            </a:r>
            <a:endParaRPr lang="en-US" dirty="0">
              <a:latin typeface="+mj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98" y="6136953"/>
            <a:ext cx="2759594" cy="4387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820" y="6201095"/>
            <a:ext cx="1316551" cy="31050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6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unaware</a:t>
            </a:r>
          </a:p>
          <a:p>
            <a:r>
              <a:rPr lang="en-US" sz="2200" i="1" dirty="0" smtClean="0">
                <a:solidFill>
                  <a:srgbClr val="F82A71"/>
                </a:solidFill>
              </a:rPr>
              <a:t>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715000"/>
            <a:ext cx="5125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“I 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made a deposit in the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  <a:p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“We walked on the river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30427" y="5807332"/>
            <a:ext cx="1247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endParaRPr lang="en-US" sz="3600" dirty="0"/>
          </a:p>
        </p:txBody>
      </p:sp>
      <p:sp>
        <p:nvSpPr>
          <p:cNvPr id="22" name="Rounded Rectangle 21"/>
          <p:cNvSpPr/>
          <p:nvPr/>
        </p:nvSpPr>
        <p:spPr>
          <a:xfrm>
            <a:off x="2494084" y="5715001"/>
            <a:ext cx="6497515" cy="8309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990" y="3172237"/>
            <a:ext cx="3158783" cy="592563"/>
          </a:xfrm>
          <a:prstGeom prst="rect">
            <a:avLst/>
          </a:prstGeom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5" grpId="0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786" y="5771939"/>
            <a:ext cx="1504470" cy="104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50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3810000"/>
            <a:ext cx="688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</a:t>
            </a:r>
            <a:r>
              <a:rPr lang="en-US" sz="2200" i="1" dirty="0">
                <a:solidFill>
                  <a:srgbClr val="F82A71"/>
                </a:solidFill>
              </a:rPr>
              <a:t>u</a:t>
            </a:r>
            <a:r>
              <a:rPr lang="en-US" sz="2200" i="1" dirty="0" smtClean="0">
                <a:solidFill>
                  <a:srgbClr val="F82A71"/>
                </a:solidFill>
              </a:rPr>
              <a:t>naware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Sentence is</a:t>
            </a:r>
            <a:r>
              <a:rPr lang="en-US" sz="2200" dirty="0" smtClean="0">
                <a:solidFill>
                  <a:srgbClr val="A6E32D"/>
                </a:solidFill>
              </a:rPr>
              <a:t> </a:t>
            </a:r>
            <a:r>
              <a:rPr lang="en-US" sz="2200" i="1" dirty="0" smtClean="0">
                <a:solidFill>
                  <a:srgbClr val="F82A71"/>
                </a:solidFill>
              </a:rPr>
              <a:t>simple average of words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642" y="5341602"/>
            <a:ext cx="25827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White 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5336361"/>
            <a:ext cx="24272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the house in white</a:t>
            </a:r>
            <a:endParaRPr lang="en-US" sz="22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737" y="5341053"/>
            <a:ext cx="2852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latin typeface="Latin Modern Roman 10" charset="0"/>
                <a:ea typeface="Latin Modern Roman 10" charset="0"/>
                <a:cs typeface="Latin Modern Roman 10" charset="0"/>
              </a:rPr>
              <a:t>presidential residence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66026" y="5730014"/>
            <a:ext cx="10787774" cy="10563"/>
          </a:xfrm>
          <a:prstGeom prst="line">
            <a:avLst/>
          </a:prstGeom>
          <a:ln w="349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39386"/>
            <a:ext cx="1361427" cy="9109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55" y="5836023"/>
            <a:ext cx="1367645" cy="9121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40431" y="53231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1146590" y="583042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dirty="0" smtClean="0"/>
              <a:t>uman</a:t>
            </a:r>
            <a:endParaRPr lang="en-US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516368" y="5428536"/>
            <a:ext cx="2836432" cy="2638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426975" y="5454450"/>
            <a:ext cx="2391693" cy="234542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cxnSp>
        <p:nvCxnSpPr>
          <p:cNvPr id="38" name="Elbow Connector 37"/>
          <p:cNvCxnSpPr/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990" y="3172237"/>
            <a:ext cx="3158783" cy="5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30" grpId="0" animBg="1"/>
      <p:bldP spid="3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11927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2594" y="354513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648363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3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18023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8286" y="354513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93412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59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281653" y="2800599"/>
            <a:ext cx="3016467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25745" y="3545136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working 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005130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85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32766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26171" y="353475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 </a:t>
            </a:r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8387052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04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3429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30792" y="3545136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 and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716597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74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64479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12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Estimation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5123" y="4713065"/>
            <a:ext cx="2620685" cy="408623"/>
          </a:xfrm>
          <a:prstGeom prst="round2DiagRect">
            <a:avLst/>
          </a:prstGeom>
          <a:ln w="25400">
            <a:solidFill>
              <a:srgbClr val="66D9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963" y="5988720"/>
            <a:ext cx="2933057" cy="408623"/>
          </a:xfrm>
          <a:prstGeom prst="round2DiagRect">
            <a:avLst/>
          </a:prstGeom>
          <a:noFill/>
          <a:ln w="25400">
            <a:solidFill>
              <a:srgbClr val="A6E32D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food additives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6479" y="5460276"/>
            <a:ext cx="2222532" cy="408623"/>
          </a:xfrm>
          <a:prstGeom prst="round2Diag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machine 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6805" y="5325366"/>
            <a:ext cx="1326538" cy="408623"/>
          </a:xfrm>
          <a:prstGeom prst="round2DiagRect">
            <a:avLst/>
          </a:prstGeom>
          <a:noFill/>
          <a:ln w="25400">
            <a:solidFill>
              <a:srgbClr val="F0922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algorithm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32" y="5616083"/>
            <a:ext cx="260350" cy="259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3" y="4804550"/>
            <a:ext cx="268951" cy="2689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75" y="4440095"/>
            <a:ext cx="294141" cy="2938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10" y="4817221"/>
            <a:ext cx="244018" cy="26988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20" idx="0"/>
            <a:endCxn id="31" idx="1"/>
          </p:cNvCxnSpPr>
          <p:nvPr/>
        </p:nvCxnSpPr>
        <p:spPr>
          <a:xfrm flipV="1">
            <a:off x="5075808" y="4587000"/>
            <a:ext cx="1991067" cy="330377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0"/>
            <a:endCxn id="29" idx="1"/>
          </p:cNvCxnSpPr>
          <p:nvPr/>
        </p:nvCxnSpPr>
        <p:spPr>
          <a:xfrm flipV="1">
            <a:off x="2803343" y="4939026"/>
            <a:ext cx="3707220" cy="590652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32" idx="1"/>
          </p:cNvCxnSpPr>
          <p:nvPr/>
        </p:nvCxnSpPr>
        <p:spPr>
          <a:xfrm flipV="1">
            <a:off x="5659011" y="4952163"/>
            <a:ext cx="1388399" cy="712425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8" idx="1"/>
          </p:cNvCxnSpPr>
          <p:nvPr/>
        </p:nvCxnSpPr>
        <p:spPr>
          <a:xfrm flipV="1">
            <a:off x="5058020" y="5746008"/>
            <a:ext cx="3926912" cy="447024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974985" y="4059987"/>
            <a:ext cx="3796922" cy="2496776"/>
            <a:chOff x="6041471" y="4222681"/>
            <a:chExt cx="3796922" cy="24967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42213" y="4222681"/>
              <a:ext cx="0" cy="22860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41471" y="6350844"/>
              <a:ext cx="3796922" cy="84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022854" y="6350125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Embedding 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1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2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Ingredients:</a:t>
            </a:r>
          </a:p>
          <a:p>
            <a:pPr lvl="1"/>
            <a:r>
              <a:rPr lang="en-US" dirty="0" smtClean="0"/>
              <a:t>Transient Chinese Restaurant Process (</a:t>
            </a:r>
            <a:r>
              <a:rPr lang="en-US" dirty="0" err="1" smtClean="0"/>
              <a:t>tCRP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Negative Sampling for Embedding Learning (NS)</a:t>
            </a:r>
          </a:p>
          <a:p>
            <a:pPr lvl="1"/>
            <a:r>
              <a:rPr lang="en-US" dirty="0" smtClean="0"/>
              <a:t>Simulated Annealing (SA)</a:t>
            </a:r>
          </a:p>
          <a:p>
            <a:r>
              <a:rPr lang="en-US" dirty="0" smtClean="0"/>
              <a:t>An </a:t>
            </a:r>
            <a:r>
              <a:rPr lang="en-US" dirty="0"/>
              <a:t>M</a:t>
            </a:r>
            <a:r>
              <a:rPr lang="en-US" dirty="0" smtClean="0"/>
              <a:t>ultithread Implementation: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ock-free </a:t>
            </a:r>
            <a:r>
              <a:rPr lang="en-US" dirty="0" err="1" smtClean="0"/>
              <a:t>Hogwild</a:t>
            </a:r>
            <a:r>
              <a:rPr lang="en-US" dirty="0" smtClean="0"/>
              <a:t> for Phrase Posterior Sampling and Embedding Learning</a:t>
            </a:r>
          </a:p>
          <a:p>
            <a:pPr lvl="1"/>
            <a:r>
              <a:rPr lang="en-US" dirty="0" smtClean="0"/>
              <a:t>Minimal-lock for Adding Tables and Periodical Shrinking in </a:t>
            </a:r>
            <a:r>
              <a:rPr lang="en-US" dirty="0" err="1" smtClean="0"/>
              <a:t>tCRP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6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45" y="1394190"/>
            <a:ext cx="6852075" cy="45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97" y="2072863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21" y="1931830"/>
            <a:ext cx="389255" cy="3892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414812" y="3523851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6100423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82" y="4757678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21" y="1931830"/>
            <a:ext cx="389255" cy="3892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414812" y="3523851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6096000" y="3523850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0055254" y="2125293"/>
            <a:ext cx="538930" cy="2150213"/>
            <a:chOff x="4495800" y="2667000"/>
            <a:chExt cx="538930" cy="2150213"/>
          </a:xfrm>
        </p:grpSpPr>
        <p:sp>
          <p:nvSpPr>
            <p:cNvPr id="32" name="TextBox 31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ounded Rectangle 38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28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21" y="1931830"/>
            <a:ext cx="389255" cy="3892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6096000" y="3523850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055254" y="2125293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08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055254" y="2125293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82" y="4757678"/>
            <a:ext cx="389255" cy="389255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6097397" y="368454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64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405096" y="2155546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6097397" y="368454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07" y="1704548"/>
            <a:ext cx="2057400" cy="2057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417765" y="3977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486404" y="369840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235523" y="1952357"/>
            <a:ext cx="389255" cy="389255"/>
            <a:chOff x="7118002" y="5371799"/>
            <a:chExt cx="389255" cy="38925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49" name="Smiley Face 48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43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07" y="1704548"/>
            <a:ext cx="2057400" cy="2057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405096" y="2155546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6097397" y="368454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417765" y="3977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486404" y="369840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235523" y="1952357"/>
            <a:ext cx="389255" cy="389255"/>
            <a:chOff x="7118002" y="5371799"/>
            <a:chExt cx="389255" cy="38925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49" name="Smiley Face 48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82" y="4757678"/>
            <a:ext cx="389255" cy="389255"/>
          </a:xfrm>
          <a:prstGeom prst="rect">
            <a:avLst/>
          </a:prstGeom>
        </p:spPr>
      </p:pic>
      <p:sp>
        <p:nvSpPr>
          <p:cNvPr id="50" name="Rounded Rectangle 49"/>
          <p:cNvSpPr/>
          <p:nvPr/>
        </p:nvSpPr>
        <p:spPr>
          <a:xfrm>
            <a:off x="8832632" y="3518716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01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07" y="1704548"/>
            <a:ext cx="2057400" cy="2057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405096" y="2155546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417765" y="3977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486404" y="369840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235523" y="1952357"/>
            <a:ext cx="389255" cy="389255"/>
            <a:chOff x="7118002" y="5371799"/>
            <a:chExt cx="389255" cy="38925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49" name="Smiley Face 48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8832632" y="3518716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583220" y="1963217"/>
            <a:ext cx="389255" cy="389255"/>
            <a:chOff x="7118002" y="5371799"/>
            <a:chExt cx="389255" cy="38925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51" name="Smiley Face 50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6102838" y="3527261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587213" y="4461789"/>
            <a:ext cx="9233187" cy="21112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CRP: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ample </a:t>
            </a:r>
            <a:r>
              <a:rPr lang="en-US" sz="2400" dirty="0" smtClean="0">
                <a:solidFill>
                  <a:srgbClr val="F82A71"/>
                </a:solidFill>
              </a:rPr>
              <a:t>with </a:t>
            </a:r>
            <a:r>
              <a:rPr lang="en-US" sz="2400" dirty="0">
                <a:solidFill>
                  <a:srgbClr val="F82A71"/>
                </a:solidFill>
              </a:rPr>
              <a:t>replacement</a:t>
            </a:r>
            <a:r>
              <a:rPr lang="en-US" sz="2400" dirty="0"/>
              <a:t> </a:t>
            </a: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Cannot work with customers in </a:t>
            </a:r>
            <a:r>
              <a:rPr lang="en-US" sz="2400" dirty="0"/>
              <a:t>a </a:t>
            </a:r>
            <a:r>
              <a:rPr lang="en-US" sz="2400" dirty="0" smtClean="0"/>
              <a:t>stream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Each </a:t>
            </a:r>
            <a:r>
              <a:rPr lang="en-US" sz="2400" dirty="0" smtClean="0"/>
              <a:t>customer chooses one from </a:t>
            </a:r>
            <a:r>
              <a:rPr lang="en-US" sz="2400" dirty="0" smtClean="0">
                <a:solidFill>
                  <a:srgbClr val="F82A71"/>
                </a:solidFill>
              </a:rPr>
              <a:t>all tables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Huge computational complexity</a:t>
            </a:r>
            <a:endParaRPr lang="en-US" sz="24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934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	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</a:t>
                </a: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9" t="-24380" r="-1461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7" name="TextBox 16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18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only a few feasible </a:t>
            </a:r>
            <a:r>
              <a:rPr lang="en-US" sz="2200" b="1" dirty="0" smtClean="0">
                <a:solidFill>
                  <a:schemeClr val="tx1"/>
                </a:solidFill>
              </a:rPr>
              <a:t>phrases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5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	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</a:t>
                </a: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9" t="-24380" r="-1461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miley Face 11"/>
          <p:cNvSpPr/>
          <p:nvPr/>
        </p:nvSpPr>
        <p:spPr>
          <a:xfrm>
            <a:off x="1318577" y="254268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87" t="-2066" r="-21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52500" y="2209800"/>
            <a:ext cx="2057400" cy="2606119"/>
            <a:chOff x="952500" y="2209800"/>
            <a:chExt cx="2057400" cy="26061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PLVM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13527498"/>
              </p:ext>
            </p:extLst>
          </p:nvPr>
        </p:nvGraphicFramePr>
        <p:xfrm>
          <a:off x="-1828800" y="1524000"/>
          <a:ext cx="15849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33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887" t="-2066" r="-21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1790700" y="2506345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8" name="Smiley Face 27"/>
          <p:cNvSpPr/>
          <p:nvPr/>
        </p:nvSpPr>
        <p:spPr>
          <a:xfrm>
            <a:off x="2797126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0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4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91864" y="2209800"/>
            <a:ext cx="2057400" cy="2606119"/>
            <a:chOff x="952500" y="2209800"/>
            <a:chExt cx="2057400" cy="260611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8674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7" name="Smiley Face 36"/>
          <p:cNvSpPr/>
          <p:nvPr/>
        </p:nvSpPr>
        <p:spPr>
          <a:xfrm>
            <a:off x="4150102" y="2552179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642"/>
            <a:ext cx="389255" cy="38925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 if restaurant size exceeds the capacity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M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3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642"/>
            <a:ext cx="389255" cy="389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5" y="2754812"/>
            <a:ext cx="220866" cy="22086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3" y="3159184"/>
            <a:ext cx="220866" cy="22086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7" y="2345172"/>
            <a:ext cx="220866" cy="22086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6" y="3576684"/>
            <a:ext cx="220866" cy="22086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86" y="3584514"/>
            <a:ext cx="220866" cy="22086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90" y="2504138"/>
            <a:ext cx="220866" cy="2208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95" y="3558709"/>
            <a:ext cx="220866" cy="22086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09" y="3558709"/>
            <a:ext cx="220866" cy="22086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34780" y="410383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 if restaurant size exceeds the capacity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M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2629" y="586159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(exponential aging)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7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Arrow Connector 8"/>
          <p:cNvCxnSpPr>
            <a:stCxn id="57" idx="2"/>
            <a:endCxn id="39" idx="0"/>
          </p:cNvCxnSpPr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8" idx="2"/>
            <a:endCxn id="40" idx="0"/>
          </p:cNvCxnSpPr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9" idx="2"/>
            <a:endCxn id="41" idx="0"/>
          </p:cNvCxnSpPr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42" idx="0"/>
          </p:cNvCxnSpPr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34780" y="410383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22629" y="586159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(exponential aging)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 if restaurant size exceeds the capacity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M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07177162"/>
              </p:ext>
            </p:extLst>
          </p:nvPr>
        </p:nvGraphicFramePr>
        <p:xfrm>
          <a:off x="0" y="2057400"/>
          <a:ext cx="12015216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Contributions: 1/2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7715" y="4824782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Prune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92698" y="4886337"/>
            <a:ext cx="391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 = 3, Capacity M = 4</a:t>
            </a:r>
            <a:endParaRPr lang="en-US" sz="24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17" y="3921028"/>
            <a:ext cx="1168400" cy="586250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4017453" y="2409249"/>
            <a:ext cx="1481427" cy="2190999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34780" y="4103836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Remove Tables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 if restaurant size exceeds the capacity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M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0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2500" y="4017169"/>
            <a:ext cx="7734300" cy="160043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chemeClr val="tx1"/>
                </a:solidFill>
              </a:rPr>
              <a:t>tCRP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:</a:t>
            </a:r>
            <a:endParaRPr lang="en-US" altLang="zh-CN" sz="2800" b="1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E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ncourages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richer get richer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Maintains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affordable size</a:t>
            </a:r>
            <a:r>
              <a:rPr lang="en-US" altLang="zh-CN" sz="2000" b="1" i="1" dirty="0" smtClean="0">
                <a:solidFill>
                  <a:srgbClr val="00B050"/>
                </a:solidFill>
                <a:ea typeface="Latin Modern Roman 10" charset="0"/>
                <a:cs typeface="Latin Modern Roman 10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of phrases by </a:t>
            </a:r>
            <a:r>
              <a:rPr lang="en-US" altLang="zh-CN" sz="2000" b="1" i="1" dirty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sort &amp; prune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Models an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infinite-dimensional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 multinomial in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stream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 data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 if restaurant size exceeds the capacity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M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1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81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82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83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13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1" y="5213690"/>
            <a:ext cx="2021694" cy="540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84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3" idx="4"/>
            <a:endCxn id="21" idx="2"/>
          </p:cNvCxnSpPr>
          <p:nvPr/>
        </p:nvCxnSpPr>
        <p:spPr>
          <a:xfrm rot="5400000">
            <a:off x="5734051" y="1889467"/>
            <a:ext cx="72683" cy="2091983"/>
          </a:xfrm>
          <a:prstGeom prst="curvedConnector3">
            <a:avLst>
              <a:gd name="adj1" fmla="val 414516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1" y="5213690"/>
            <a:ext cx="2021694" cy="540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85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3" idx="4"/>
            <a:endCxn id="21" idx="2"/>
          </p:cNvCxnSpPr>
          <p:nvPr/>
        </p:nvCxnSpPr>
        <p:spPr>
          <a:xfrm rot="5400000">
            <a:off x="5734051" y="1889467"/>
            <a:ext cx="72683" cy="2091983"/>
          </a:xfrm>
          <a:prstGeom prst="curvedConnector3">
            <a:avLst>
              <a:gd name="adj1" fmla="val 414516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649" y="5707957"/>
            <a:ext cx="2042456" cy="549670"/>
          </a:xfrm>
          <a:prstGeom prst="rect">
            <a:avLst/>
          </a:prstGeom>
        </p:spPr>
      </p:pic>
      <p:cxnSp>
        <p:nvCxnSpPr>
          <p:cNvPr id="22" name="Curved Connector 21"/>
          <p:cNvCxnSpPr>
            <a:stCxn id="37" idx="4"/>
            <a:endCxn id="21" idx="2"/>
          </p:cNvCxnSpPr>
          <p:nvPr/>
        </p:nvCxnSpPr>
        <p:spPr>
          <a:xfrm rot="5400000">
            <a:off x="6452675" y="1167326"/>
            <a:ext cx="76200" cy="3532749"/>
          </a:xfrm>
          <a:prstGeom prst="curvedConnector3">
            <a:avLst>
              <a:gd name="adj1" fmla="val 855173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1" y="5213690"/>
            <a:ext cx="2021694" cy="540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86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3" idx="4"/>
            <a:endCxn id="21" idx="2"/>
          </p:cNvCxnSpPr>
          <p:nvPr/>
        </p:nvCxnSpPr>
        <p:spPr>
          <a:xfrm rot="5400000">
            <a:off x="5734051" y="1889467"/>
            <a:ext cx="72683" cy="2091983"/>
          </a:xfrm>
          <a:prstGeom prst="curvedConnector3">
            <a:avLst>
              <a:gd name="adj1" fmla="val 414516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649" y="5707957"/>
            <a:ext cx="2042456" cy="549670"/>
          </a:xfrm>
          <a:prstGeom prst="rect">
            <a:avLst/>
          </a:prstGeom>
        </p:spPr>
      </p:pic>
      <p:cxnSp>
        <p:nvCxnSpPr>
          <p:cNvPr id="22" name="Curved Connector 21"/>
          <p:cNvCxnSpPr>
            <a:stCxn id="37" idx="4"/>
            <a:endCxn id="21" idx="2"/>
          </p:cNvCxnSpPr>
          <p:nvPr/>
        </p:nvCxnSpPr>
        <p:spPr>
          <a:xfrm rot="5400000">
            <a:off x="6452675" y="1167326"/>
            <a:ext cx="76200" cy="3532749"/>
          </a:xfrm>
          <a:prstGeom prst="curvedConnector3">
            <a:avLst>
              <a:gd name="adj1" fmla="val 855173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20905" y="4265793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511" y="4707809"/>
            <a:ext cx="2800415" cy="9271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36829" y="427750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Distribution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6730" y="4317032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5913" y="4981728"/>
            <a:ext cx="1331449" cy="37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87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3" idx="4"/>
            <a:endCxn id="21" idx="2"/>
          </p:cNvCxnSpPr>
          <p:nvPr/>
        </p:nvCxnSpPr>
        <p:spPr>
          <a:xfrm rot="5400000">
            <a:off x="5734051" y="1889467"/>
            <a:ext cx="72683" cy="2091983"/>
          </a:xfrm>
          <a:prstGeom prst="curvedConnector3">
            <a:avLst>
              <a:gd name="adj1" fmla="val 414516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37" idx="4"/>
            <a:endCxn id="21" idx="2"/>
          </p:cNvCxnSpPr>
          <p:nvPr/>
        </p:nvCxnSpPr>
        <p:spPr>
          <a:xfrm rot="5400000">
            <a:off x="6452675" y="1167326"/>
            <a:ext cx="76200" cy="3532749"/>
          </a:xfrm>
          <a:prstGeom prst="curvedConnector3">
            <a:avLst>
              <a:gd name="adj1" fmla="val 855173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15043" y="3628854"/>
            <a:ext cx="684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Latin Modern Roman 10" charset="0"/>
                <a:ea typeface="Latin Modern Roman 10" charset="0"/>
                <a:cs typeface="Latin Modern Roman 10" charset="0"/>
              </a:rPr>
              <a:t>Logistic-Regression </a:t>
            </a:r>
            <a:r>
              <a:rPr lang="en-US" dirty="0" smtClean="0">
                <a:latin typeface="Latin Modern Roman 10" charset="0"/>
                <a:ea typeface="Latin Modern Roman 10" charset="0"/>
                <a:cs typeface="Latin Modern Roman 10" charset="0"/>
              </a:rPr>
              <a:t>between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context words</a:t>
            </a:r>
            <a:r>
              <a:rPr lang="en-US" dirty="0" smtClean="0">
                <a:latin typeface="Latin Modern Roman 10" charset="0"/>
                <a:ea typeface="Latin Modern Roman 10" charset="0"/>
                <a:cs typeface="Latin Modern Roman 10" charset="0"/>
              </a:rPr>
              <a:t> and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89" y="4120871"/>
            <a:ext cx="716264" cy="4013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994" y="4131775"/>
            <a:ext cx="716264" cy="409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975" y="4486193"/>
            <a:ext cx="716264" cy="444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889" y="4486166"/>
            <a:ext cx="716264" cy="3657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195" y="4563303"/>
            <a:ext cx="428865" cy="3618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5747819"/>
            <a:ext cx="411115" cy="3310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7147" y="5925751"/>
            <a:ext cx="329306" cy="2403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0516" y="6423974"/>
            <a:ext cx="370210" cy="2863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9800" y="5665434"/>
            <a:ext cx="307969" cy="277172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158019" y="4690571"/>
            <a:ext cx="2359516" cy="1950751"/>
          </a:xfrm>
          <a:prstGeom prst="line">
            <a:avLst/>
          </a:prstGeom>
          <a:ln w="1016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409762" y="4787494"/>
            <a:ext cx="783201" cy="921203"/>
          </a:xfrm>
          <a:prstGeom prst="straightConnector1">
            <a:avLst/>
          </a:prstGeom>
          <a:ln w="15875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1702461">
            <a:off x="4562611" y="595169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57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88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4172" y="356449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17071" y="3564492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77000" y="3564492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063674"/>
            <a:ext cx="5507860" cy="39341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84973" y="5113426"/>
            <a:ext cx="5181287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Optimization: Posterior-Sampling EM</a:t>
            </a:r>
          </a:p>
        </p:txBody>
      </p:sp>
    </p:spTree>
    <p:extLst>
      <p:ext uri="{BB962C8B-B14F-4D97-AF65-F5344CB8AC3E}">
        <p14:creationId xmlns:p14="http://schemas.microsoft.com/office/powerpoint/2010/main" val="7876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/>
      <p:bldP spid="28" grpId="0"/>
      <p:bldP spid="30" grpId="0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31628359"/>
              </p:ext>
            </p:extLst>
          </p:nvPr>
        </p:nvGraphicFramePr>
        <p:xfrm>
          <a:off x="0" y="2057400"/>
          <a:ext cx="12015216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Contributions: 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14441" y="6382287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Cooling</a:t>
            </a:r>
            <a:endParaRPr lang="en-US" sz="20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54" y="4207564"/>
            <a:ext cx="3542796" cy="1096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7328"/>
          </a:xfrm>
        </p:spPr>
        <p:txBody>
          <a:bodyPr/>
          <a:lstStyle/>
          <a:p>
            <a:r>
              <a:rPr lang="en-US" dirty="0" smtClean="0"/>
              <a:t>Simulated Annealing (SA)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i="1" dirty="0">
                <a:solidFill>
                  <a:srgbClr val="F82A71"/>
                </a:solidFill>
              </a:rPr>
              <a:t>stochastic</a:t>
            </a:r>
            <a:r>
              <a:rPr lang="en-US" dirty="0"/>
              <a:t> behavior of sampling </a:t>
            </a:r>
            <a:r>
              <a:rPr lang="en-US" dirty="0" smtClean="0"/>
              <a:t>towards the end of training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Stabilizes</a:t>
            </a:r>
            <a:r>
              <a:rPr lang="en-US" b="1" i="1" dirty="0" smtClean="0"/>
              <a:t> </a:t>
            </a:r>
            <a:r>
              <a:rPr lang="en-US" dirty="0" smtClean="0"/>
              <a:t>the phrase set, but continues optimizing the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89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3882702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 without SA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2805" y="3375349"/>
            <a:ext cx="883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Example: </a:t>
            </a:r>
            <a:r>
              <a:rPr lang="en-US" sz="2400" dirty="0" smtClean="0"/>
              <a:t>    “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solve the </a:t>
            </a:r>
            <a:r>
              <a:rPr lang="en-US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allocation problem with PLANS</a:t>
            </a:r>
            <a:r>
              <a:rPr lang="en-US" sz="24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962750" y="388270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 with temperature 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61326419"/>
              </p:ext>
            </p:extLst>
          </p:nvPr>
        </p:nvGraphicFramePr>
        <p:xfrm>
          <a:off x="11938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25973" y="60844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084999"/>
            <a:ext cx="1574799" cy="1468201"/>
            <a:chOff x="3937000" y="5084999"/>
            <a:chExt cx="1574799" cy="1468201"/>
          </a:xfrm>
        </p:grpSpPr>
        <p:graphicFrame>
          <p:nvGraphicFramePr>
            <p:cNvPr id="31" name="Chart 30"/>
            <p:cNvGraphicFramePr/>
            <p:nvPr>
              <p:extLst>
                <p:ext uri="{D42A27DB-BD31-4B8C-83A1-F6EECF244321}">
                  <p14:modId xmlns:p14="http://schemas.microsoft.com/office/powerpoint/2010/main" val="1387584725"/>
                </p:ext>
              </p:extLst>
            </p:nvPr>
          </p:nvGraphicFramePr>
          <p:xfrm>
            <a:off x="3937000" y="508499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3" name="TextBox 32"/>
            <p:cNvSpPr txBox="1"/>
            <p:nvPr/>
          </p:nvSpPr>
          <p:spPr>
            <a:xfrm>
              <a:off x="4260169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T=0.5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83024" y="5082119"/>
            <a:ext cx="1574799" cy="1468201"/>
            <a:chOff x="6680198" y="5084999"/>
            <a:chExt cx="1574799" cy="1468201"/>
          </a:xfrm>
        </p:grpSpPr>
        <p:graphicFrame>
          <p:nvGraphicFramePr>
            <p:cNvPr id="34" name="Chart 33"/>
            <p:cNvGraphicFramePr/>
            <p:nvPr>
              <p:extLst>
                <p:ext uri="{D42A27DB-BD31-4B8C-83A1-F6EECF244321}">
                  <p14:modId xmlns:p14="http://schemas.microsoft.com/office/powerpoint/2010/main" val="152427089"/>
                </p:ext>
              </p:extLst>
            </p:nvPr>
          </p:nvGraphicFramePr>
          <p:xfrm>
            <a:off x="6680198" y="508499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5" name="TextBox 34"/>
            <p:cNvSpPr txBox="1"/>
            <p:nvPr/>
          </p:nvSpPr>
          <p:spPr>
            <a:xfrm>
              <a:off x="7003367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T=0.2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59401" y="5082119"/>
            <a:ext cx="1574799" cy="1468201"/>
            <a:chOff x="9423396" y="5082119"/>
            <a:chExt cx="1574799" cy="1468201"/>
          </a:xfrm>
        </p:grpSpPr>
        <p:graphicFrame>
          <p:nvGraphicFramePr>
            <p:cNvPr id="36" name="Chart 35"/>
            <p:cNvGraphicFramePr/>
            <p:nvPr>
              <p:extLst>
                <p:ext uri="{D42A27DB-BD31-4B8C-83A1-F6EECF244321}">
                  <p14:modId xmlns:p14="http://schemas.microsoft.com/office/powerpoint/2010/main" val="563705103"/>
                </p:ext>
              </p:extLst>
            </p:nvPr>
          </p:nvGraphicFramePr>
          <p:xfrm>
            <a:off x="9423396" y="508211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9746565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T=0.1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630" y="4245414"/>
            <a:ext cx="3398536" cy="10911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625973" y="6448001"/>
            <a:ext cx="5079627" cy="288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18971" y="4880674"/>
            <a:ext cx="1731132" cy="1328023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mtClean="0">
                <a:solidFill>
                  <a:srgbClr val="C00000"/>
                </a:solidFill>
              </a:rPr>
              <a:t>Geometric Cooling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Schedule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91508" y="5271587"/>
            <a:ext cx="3405408" cy="1612395"/>
            <a:chOff x="7091508" y="5271587"/>
            <a:chExt cx="3405408" cy="16123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571" y="5271587"/>
              <a:ext cx="2377829" cy="161239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091508" y="5373751"/>
              <a:ext cx="680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temp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961192" y="6492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iter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6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11" grpId="0"/>
      <p:bldP spid="26" grpId="0"/>
      <p:bldGraphic spid="18" grpId="0">
        <p:bldAsOne/>
      </p:bldGraphic>
      <p:bldP spid="20" grpId="0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Multithread Implementation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Hogwild</a:t>
            </a:r>
            <a:r>
              <a:rPr lang="en-US" dirty="0"/>
              <a:t> training: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267200" y="2439194"/>
            <a:ext cx="3657600" cy="26852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77472" y="1539656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Parameters in Memory,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Shared by Threads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Example: </a:t>
            </a:r>
            <a:r>
              <a:rPr lang="en-US" dirty="0" err="1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Embeddings</a:t>
            </a:r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of words/phrases</a:t>
            </a:r>
          </a:p>
          <a:p>
            <a:pPr algn="ctr"/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76800" y="27432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76800" y="30480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76800" y="33528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6800" y="39208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76800" y="41494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76800" y="43780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6036516" y="3099720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6036515" y="4202001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21" name="Snip Same Side Corner Rectangle 20"/>
          <p:cNvSpPr/>
          <p:nvPr/>
        </p:nvSpPr>
        <p:spPr>
          <a:xfrm>
            <a:off x="990600" y="2549882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1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38200" y="5638800"/>
            <a:ext cx="10820400" cy="0"/>
          </a:xfrm>
          <a:prstGeom prst="straightConnector1">
            <a:avLst/>
          </a:prstGeom>
          <a:ln w="19050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ctagon 24"/>
          <p:cNvSpPr/>
          <p:nvPr/>
        </p:nvSpPr>
        <p:spPr>
          <a:xfrm>
            <a:off x="1295400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ctagon 25"/>
          <p:cNvSpPr/>
          <p:nvPr/>
        </p:nvSpPr>
        <p:spPr>
          <a:xfrm>
            <a:off x="2479464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ctagon 26"/>
          <p:cNvSpPr/>
          <p:nvPr/>
        </p:nvSpPr>
        <p:spPr>
          <a:xfrm>
            <a:off x="38627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ctagon 27"/>
          <p:cNvSpPr/>
          <p:nvPr/>
        </p:nvSpPr>
        <p:spPr>
          <a:xfrm>
            <a:off x="50467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ctagon 28"/>
          <p:cNvSpPr/>
          <p:nvPr/>
        </p:nvSpPr>
        <p:spPr>
          <a:xfrm>
            <a:off x="6460764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ctagon 29"/>
          <p:cNvSpPr/>
          <p:nvPr/>
        </p:nvSpPr>
        <p:spPr>
          <a:xfrm>
            <a:off x="7644828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ctagon 30"/>
          <p:cNvSpPr/>
          <p:nvPr/>
        </p:nvSpPr>
        <p:spPr>
          <a:xfrm>
            <a:off x="90443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ctagon 31"/>
          <p:cNvSpPr/>
          <p:nvPr/>
        </p:nvSpPr>
        <p:spPr>
          <a:xfrm>
            <a:off x="102283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228368" y="588595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Data Stream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569636" y="3048000"/>
            <a:ext cx="146304" cy="2343651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nip Same Side Corner Rectangle 34"/>
          <p:cNvSpPr/>
          <p:nvPr/>
        </p:nvSpPr>
        <p:spPr>
          <a:xfrm>
            <a:off x="2171701" y="3959383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2</a:t>
            </a:r>
            <a:endParaRPr lang="en-US" dirty="0"/>
          </a:p>
        </p:txBody>
      </p:sp>
      <p:sp>
        <p:nvSpPr>
          <p:cNvPr id="36" name="Up-Down Arrow 35"/>
          <p:cNvSpPr/>
          <p:nvPr/>
        </p:nvSpPr>
        <p:spPr>
          <a:xfrm>
            <a:off x="2746249" y="4474526"/>
            <a:ext cx="146304" cy="9144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/>
          <p:cNvSpPr/>
          <p:nvPr/>
        </p:nvSpPr>
        <p:spPr>
          <a:xfrm rot="16200000">
            <a:off x="3525815" y="1581026"/>
            <a:ext cx="146304" cy="232113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/>
          <p:cNvSpPr/>
          <p:nvPr/>
        </p:nvSpPr>
        <p:spPr>
          <a:xfrm rot="16200000">
            <a:off x="4078985" y="3530743"/>
            <a:ext cx="146304" cy="121479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 rot="16200000">
            <a:off x="8019893" y="3834965"/>
            <a:ext cx="146304" cy="1108433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nip Same Side Corner Rectangle 39"/>
          <p:cNvSpPr/>
          <p:nvPr/>
        </p:nvSpPr>
        <p:spPr>
          <a:xfrm>
            <a:off x="8739504" y="4174025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3</a:t>
            </a:r>
            <a:endParaRPr lang="en-US" dirty="0"/>
          </a:p>
        </p:txBody>
      </p:sp>
      <p:sp>
        <p:nvSpPr>
          <p:cNvPr id="41" name="Up-Down Arrow 40"/>
          <p:cNvSpPr/>
          <p:nvPr/>
        </p:nvSpPr>
        <p:spPr>
          <a:xfrm>
            <a:off x="9314052" y="4707667"/>
            <a:ext cx="146304" cy="6858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976818" y="6120841"/>
            <a:ext cx="634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 racing when threads update different parameters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5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Multithread Implementation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Hogwild</a:t>
            </a:r>
            <a:r>
              <a:rPr lang="en-US" dirty="0" smtClean="0"/>
              <a:t> training: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267200" y="2439194"/>
            <a:ext cx="3657600" cy="26852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77472" y="1539656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Parameters in Memory,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Shared by Threads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Example: </a:t>
            </a:r>
            <a:r>
              <a:rPr lang="en-US" dirty="0" err="1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Embeddings</a:t>
            </a:r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of words/phrases</a:t>
            </a:r>
          </a:p>
          <a:p>
            <a:pPr algn="ctr"/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76800" y="27432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76800" y="30480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76800" y="33528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6800" y="39208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76800" y="41494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76800" y="43780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6036516" y="3099720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6036515" y="4202001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21" name="Snip Same Side Corner Rectangle 20"/>
          <p:cNvSpPr/>
          <p:nvPr/>
        </p:nvSpPr>
        <p:spPr>
          <a:xfrm>
            <a:off x="990600" y="2549882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1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38200" y="5638800"/>
            <a:ext cx="10820400" cy="0"/>
          </a:xfrm>
          <a:prstGeom prst="straightConnector1">
            <a:avLst/>
          </a:prstGeom>
          <a:ln w="19050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ctagon 24"/>
          <p:cNvSpPr/>
          <p:nvPr/>
        </p:nvSpPr>
        <p:spPr>
          <a:xfrm>
            <a:off x="1295400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ctagon 25"/>
          <p:cNvSpPr/>
          <p:nvPr/>
        </p:nvSpPr>
        <p:spPr>
          <a:xfrm>
            <a:off x="2479464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ctagon 26"/>
          <p:cNvSpPr/>
          <p:nvPr/>
        </p:nvSpPr>
        <p:spPr>
          <a:xfrm>
            <a:off x="38627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ctagon 27"/>
          <p:cNvSpPr/>
          <p:nvPr/>
        </p:nvSpPr>
        <p:spPr>
          <a:xfrm>
            <a:off x="50467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ctagon 28"/>
          <p:cNvSpPr/>
          <p:nvPr/>
        </p:nvSpPr>
        <p:spPr>
          <a:xfrm>
            <a:off x="6460764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ctagon 29"/>
          <p:cNvSpPr/>
          <p:nvPr/>
        </p:nvSpPr>
        <p:spPr>
          <a:xfrm>
            <a:off x="7644828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ctagon 30"/>
          <p:cNvSpPr/>
          <p:nvPr/>
        </p:nvSpPr>
        <p:spPr>
          <a:xfrm>
            <a:off x="90443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ctagon 31"/>
          <p:cNvSpPr/>
          <p:nvPr/>
        </p:nvSpPr>
        <p:spPr>
          <a:xfrm>
            <a:off x="102283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228368" y="588595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Data Stream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569636" y="3048000"/>
            <a:ext cx="146304" cy="2343651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nip Same Side Corner Rectangle 34"/>
          <p:cNvSpPr/>
          <p:nvPr/>
        </p:nvSpPr>
        <p:spPr>
          <a:xfrm>
            <a:off x="2171701" y="3959383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2</a:t>
            </a:r>
            <a:endParaRPr lang="en-US" dirty="0"/>
          </a:p>
        </p:txBody>
      </p:sp>
      <p:sp>
        <p:nvSpPr>
          <p:cNvPr id="36" name="Up-Down Arrow 35"/>
          <p:cNvSpPr/>
          <p:nvPr/>
        </p:nvSpPr>
        <p:spPr>
          <a:xfrm>
            <a:off x="2746249" y="4474526"/>
            <a:ext cx="146304" cy="9144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/>
          <p:cNvSpPr/>
          <p:nvPr/>
        </p:nvSpPr>
        <p:spPr>
          <a:xfrm rot="16200000">
            <a:off x="3525815" y="1581026"/>
            <a:ext cx="146304" cy="232113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82A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/>
          <p:cNvSpPr/>
          <p:nvPr/>
        </p:nvSpPr>
        <p:spPr>
          <a:xfrm rot="16200000">
            <a:off x="4078985" y="3530743"/>
            <a:ext cx="146304" cy="121479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 rot="16200000">
            <a:off x="8019893" y="3834965"/>
            <a:ext cx="146304" cy="1108433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nip Same Side Corner Rectangle 39"/>
          <p:cNvSpPr/>
          <p:nvPr/>
        </p:nvSpPr>
        <p:spPr>
          <a:xfrm>
            <a:off x="8739504" y="4174025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3</a:t>
            </a:r>
            <a:endParaRPr lang="en-US" dirty="0"/>
          </a:p>
        </p:txBody>
      </p:sp>
      <p:sp>
        <p:nvSpPr>
          <p:cNvPr id="41" name="Up-Down Arrow 40"/>
          <p:cNvSpPr/>
          <p:nvPr/>
        </p:nvSpPr>
        <p:spPr>
          <a:xfrm>
            <a:off x="9314052" y="4707667"/>
            <a:ext cx="146304" cy="6858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502339" y="6120202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When racing, only partial parameters are </a:t>
            </a:r>
          </a:p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affected by a small amount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Snip Same Side Corner Rectangle 42"/>
          <p:cNvSpPr/>
          <p:nvPr/>
        </p:nvSpPr>
        <p:spPr>
          <a:xfrm>
            <a:off x="9923568" y="2549119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4</a:t>
            </a:r>
            <a:endParaRPr lang="en-US" dirty="0"/>
          </a:p>
        </p:txBody>
      </p:sp>
      <p:sp>
        <p:nvSpPr>
          <p:cNvPr id="44" name="Up-Down Arrow 43"/>
          <p:cNvSpPr/>
          <p:nvPr/>
        </p:nvSpPr>
        <p:spPr>
          <a:xfrm>
            <a:off x="10498116" y="3043858"/>
            <a:ext cx="146304" cy="2343651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-Down Arrow 44"/>
          <p:cNvSpPr/>
          <p:nvPr/>
        </p:nvSpPr>
        <p:spPr>
          <a:xfrm rot="16200000">
            <a:off x="8626243" y="1599025"/>
            <a:ext cx="146304" cy="232113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82A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75728" y="2365633"/>
            <a:ext cx="198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radient * step size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799903" y="2372261"/>
            <a:ext cx="198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</a:t>
            </a:r>
            <a:r>
              <a:rPr lang="en-US" smtClean="0"/>
              <a:t>radient * step size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Multithread Implementation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Hogwild</a:t>
            </a:r>
            <a:r>
              <a:rPr lang="en-US" dirty="0" smtClean="0"/>
              <a:t> training: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267200" y="2439194"/>
            <a:ext cx="3657600" cy="26852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77472" y="1539656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Parameters in Memory,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Shared by Threads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Example: </a:t>
            </a:r>
            <a:r>
              <a:rPr lang="en-US" dirty="0" err="1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Embeddings</a:t>
            </a:r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of words/phrases</a:t>
            </a:r>
          </a:p>
          <a:p>
            <a:pPr algn="ctr"/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76800" y="27432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76800" y="30480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76800" y="33528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6800" y="39208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76800" y="41494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76800" y="43780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6036516" y="3099720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6036515" y="4202001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21" name="Snip Same Side Corner Rectangle 20"/>
          <p:cNvSpPr/>
          <p:nvPr/>
        </p:nvSpPr>
        <p:spPr>
          <a:xfrm>
            <a:off x="990600" y="2549882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1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38200" y="5638800"/>
            <a:ext cx="10820400" cy="0"/>
          </a:xfrm>
          <a:prstGeom prst="straightConnector1">
            <a:avLst/>
          </a:prstGeom>
          <a:ln w="19050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ctagon 24"/>
          <p:cNvSpPr/>
          <p:nvPr/>
        </p:nvSpPr>
        <p:spPr>
          <a:xfrm>
            <a:off x="1295400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ctagon 25"/>
          <p:cNvSpPr/>
          <p:nvPr/>
        </p:nvSpPr>
        <p:spPr>
          <a:xfrm>
            <a:off x="2479464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ctagon 26"/>
          <p:cNvSpPr/>
          <p:nvPr/>
        </p:nvSpPr>
        <p:spPr>
          <a:xfrm>
            <a:off x="38627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ctagon 27"/>
          <p:cNvSpPr/>
          <p:nvPr/>
        </p:nvSpPr>
        <p:spPr>
          <a:xfrm>
            <a:off x="50467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ctagon 28"/>
          <p:cNvSpPr/>
          <p:nvPr/>
        </p:nvSpPr>
        <p:spPr>
          <a:xfrm>
            <a:off x="6460764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ctagon 29"/>
          <p:cNvSpPr/>
          <p:nvPr/>
        </p:nvSpPr>
        <p:spPr>
          <a:xfrm>
            <a:off x="7644828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ctagon 30"/>
          <p:cNvSpPr/>
          <p:nvPr/>
        </p:nvSpPr>
        <p:spPr>
          <a:xfrm>
            <a:off x="90443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ctagon 31"/>
          <p:cNvSpPr/>
          <p:nvPr/>
        </p:nvSpPr>
        <p:spPr>
          <a:xfrm>
            <a:off x="102283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228368" y="588595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Data Stream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569636" y="3048000"/>
            <a:ext cx="146304" cy="2343651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nip Same Side Corner Rectangle 34"/>
          <p:cNvSpPr/>
          <p:nvPr/>
        </p:nvSpPr>
        <p:spPr>
          <a:xfrm>
            <a:off x="2171701" y="3959383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2</a:t>
            </a:r>
            <a:endParaRPr lang="en-US" dirty="0"/>
          </a:p>
        </p:txBody>
      </p:sp>
      <p:sp>
        <p:nvSpPr>
          <p:cNvPr id="36" name="Up-Down Arrow 35"/>
          <p:cNvSpPr/>
          <p:nvPr/>
        </p:nvSpPr>
        <p:spPr>
          <a:xfrm>
            <a:off x="2746249" y="4474526"/>
            <a:ext cx="146304" cy="9144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/>
          <p:cNvSpPr/>
          <p:nvPr/>
        </p:nvSpPr>
        <p:spPr>
          <a:xfrm rot="16200000">
            <a:off x="3525815" y="1581026"/>
            <a:ext cx="146304" cy="232113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82A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/>
          <p:cNvSpPr/>
          <p:nvPr/>
        </p:nvSpPr>
        <p:spPr>
          <a:xfrm rot="16200000">
            <a:off x="4078985" y="3530743"/>
            <a:ext cx="146304" cy="121479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 rot="16200000">
            <a:off x="8019893" y="3834965"/>
            <a:ext cx="146304" cy="1108433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nip Same Side Corner Rectangle 39"/>
          <p:cNvSpPr/>
          <p:nvPr/>
        </p:nvSpPr>
        <p:spPr>
          <a:xfrm>
            <a:off x="8739504" y="4174025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3</a:t>
            </a:r>
            <a:endParaRPr lang="en-US" dirty="0"/>
          </a:p>
        </p:txBody>
      </p:sp>
      <p:sp>
        <p:nvSpPr>
          <p:cNvPr id="41" name="Up-Down Arrow 40"/>
          <p:cNvSpPr/>
          <p:nvPr/>
        </p:nvSpPr>
        <p:spPr>
          <a:xfrm>
            <a:off x="9314052" y="4707667"/>
            <a:ext cx="146304" cy="6858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7201" y="6144364"/>
            <a:ext cx="4724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Lock-Free Embedding Learning</a:t>
            </a:r>
            <a:endParaRPr lang="en-US" sz="2800" b="1" dirty="0">
              <a:solidFill>
                <a:srgbClr val="F82A71"/>
              </a:solidFill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Snip Same Side Corner Rectangle 42"/>
          <p:cNvSpPr/>
          <p:nvPr/>
        </p:nvSpPr>
        <p:spPr>
          <a:xfrm>
            <a:off x="9923568" y="2549119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4</a:t>
            </a:r>
            <a:endParaRPr lang="en-US" dirty="0"/>
          </a:p>
        </p:txBody>
      </p:sp>
      <p:sp>
        <p:nvSpPr>
          <p:cNvPr id="44" name="Up-Down Arrow 43"/>
          <p:cNvSpPr/>
          <p:nvPr/>
        </p:nvSpPr>
        <p:spPr>
          <a:xfrm>
            <a:off x="10498116" y="3043858"/>
            <a:ext cx="146304" cy="2343651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-Down Arrow 44"/>
          <p:cNvSpPr/>
          <p:nvPr/>
        </p:nvSpPr>
        <p:spPr>
          <a:xfrm rot="16200000">
            <a:off x="8626243" y="1599025"/>
            <a:ext cx="146304" cy="232113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82A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575728" y="2365633"/>
            <a:ext cx="198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radient * step size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799903" y="2372261"/>
            <a:ext cx="198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</a:t>
            </a:r>
            <a:r>
              <a:rPr lang="en-US" smtClean="0"/>
              <a:t>radient * step size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Multithread 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Minimal-Lock for Adding New Tables in </a:t>
            </a:r>
            <a:r>
              <a:rPr lang="en-US" dirty="0" err="1" smtClean="0"/>
              <a:t>tCRP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62200"/>
            <a:ext cx="4124411" cy="35099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68892" y="584337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“head”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list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981" y="3048000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ash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values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2393" y="5055067"/>
            <a:ext cx="845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“next”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list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20384" y="2286000"/>
            <a:ext cx="60716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restaurant is stored as a Hash-Table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When two threads add item </a:t>
            </a:r>
            <a:r>
              <a:rPr lang="en-US" sz="24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 j </a:t>
            </a:r>
            <a:r>
              <a:rPr lang="en-US" sz="2400" dirty="0" smtClean="0"/>
              <a:t>with hash </a:t>
            </a:r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</a:p>
          <a:p>
            <a:pPr marL="285750" indent="-285750">
              <a:buFont typeface="Arial" charset="0"/>
              <a:buChar char="•"/>
            </a:pP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i="1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i="1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err="1"/>
              <a:t>Mutex</a:t>
            </a:r>
            <a:r>
              <a:rPr lang="en-US" sz="2400" dirty="0"/>
              <a:t>-lock for each hash value</a:t>
            </a:r>
            <a:r>
              <a:rPr lang="en-US" sz="2400" dirty="0" smtClean="0"/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Lock </a:t>
            </a:r>
            <a:r>
              <a:rPr lang="en-US" sz="2400" i="1" dirty="0" smtClean="0">
                <a:solidFill>
                  <a:srgbClr val="C00000"/>
                </a:solidFill>
              </a:rPr>
              <a:t>only</a:t>
            </a:r>
            <a:r>
              <a:rPr lang="en-US" sz="2400" dirty="0" smtClean="0"/>
              <a:t> when two threads trying to add tables of the </a:t>
            </a:r>
            <a:r>
              <a:rPr lang="en-US" sz="2400" i="1" dirty="0" smtClean="0">
                <a:solidFill>
                  <a:srgbClr val="C00000"/>
                </a:solidFill>
              </a:rPr>
              <a:t>same hash value </a:t>
            </a:r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No lock when </a:t>
            </a:r>
            <a:r>
              <a:rPr lang="en-US" sz="2400" i="1" dirty="0" smtClean="0">
                <a:solidFill>
                  <a:srgbClr val="C00000"/>
                </a:solidFill>
              </a:rPr>
              <a:t>adding to different 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057" y="3145672"/>
            <a:ext cx="4673600" cy="762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42440" y="3946704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Racing will break the head/next links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601" y="2514600"/>
            <a:ext cx="114300" cy="114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3" y="2709203"/>
            <a:ext cx="114300" cy="114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906970"/>
            <a:ext cx="114300" cy="114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108325"/>
            <a:ext cx="114300" cy="11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525" y="3326755"/>
            <a:ext cx="114300" cy="114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697" y="3521358"/>
            <a:ext cx="114300" cy="114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324" y="3719125"/>
            <a:ext cx="114300" cy="114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324" y="3920480"/>
            <a:ext cx="114300" cy="114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751" y="4116830"/>
            <a:ext cx="114300" cy="114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923" y="4311433"/>
            <a:ext cx="114300" cy="114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550" y="4509200"/>
            <a:ext cx="114300" cy="1143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550" y="4710555"/>
            <a:ext cx="1143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3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0" y="1825625"/>
            <a:ext cx="5638800" cy="4351338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Phrasal Allocation:</a:t>
            </a:r>
          </a:p>
          <a:p>
            <a:pPr lvl="1"/>
            <a:r>
              <a:rPr lang="en-US" dirty="0" smtClean="0"/>
              <a:t>Baseline: PMI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Result: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31" y="4038600"/>
            <a:ext cx="3389389" cy="1633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0" y="2743200"/>
            <a:ext cx="3562350" cy="71948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172331" y="1831721"/>
            <a:ext cx="5638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Data: </a:t>
            </a:r>
            <a:r>
              <a:rPr lang="en-US" dirty="0" smtClean="0"/>
              <a:t>NY Times (1.35B Words)</a:t>
            </a:r>
          </a:p>
          <a:p>
            <a:r>
              <a:rPr lang="en-US" b="1" i="1" dirty="0" smtClean="0"/>
              <a:t>Single-term vocabulary: </a:t>
            </a:r>
            <a:r>
              <a:rPr lang="en-US" i="1" dirty="0" smtClean="0"/>
              <a:t>0.1 M</a:t>
            </a:r>
          </a:p>
          <a:p>
            <a:r>
              <a:rPr lang="en-US" b="1" i="1" dirty="0" smtClean="0"/>
              <a:t>Restaurant</a:t>
            </a:r>
            <a:r>
              <a:rPr lang="en-US" i="1" dirty="0" smtClean="0"/>
              <a:t>: </a:t>
            </a:r>
            <a:r>
              <a:rPr lang="en-US" dirty="0" smtClean="0"/>
              <a:t>Capacity = 1.5 M tables</a:t>
            </a:r>
          </a:p>
          <a:p>
            <a:r>
              <a:rPr lang="en-US" b="1" i="1" dirty="0" smtClean="0"/>
              <a:t>Environment:</a:t>
            </a:r>
          </a:p>
          <a:p>
            <a:pPr lvl="1"/>
            <a:r>
              <a:rPr lang="fi-FI" dirty="0" err="1" smtClean="0"/>
              <a:t>Xeon</a:t>
            </a:r>
            <a:r>
              <a:rPr lang="fi-FI" dirty="0" smtClean="0"/>
              <a:t> </a:t>
            </a:r>
            <a:r>
              <a:rPr lang="fi-FI" dirty="0"/>
              <a:t>E5-2678 v3 2.50GHz CPU</a:t>
            </a:r>
          </a:p>
          <a:p>
            <a:pPr lvl="1"/>
            <a:r>
              <a:rPr lang="en-US" dirty="0" smtClean="0"/>
              <a:t>48 Threads, 1 thread/core</a:t>
            </a:r>
          </a:p>
          <a:p>
            <a:pPr lvl="1"/>
            <a:r>
              <a:rPr lang="en-US" dirty="0" smtClean="0"/>
              <a:t>Memory Usage: 36G</a:t>
            </a:r>
          </a:p>
          <a:p>
            <a:r>
              <a:rPr lang="en-US" b="1" i="1" dirty="0" smtClean="0"/>
              <a:t>Training Time:</a:t>
            </a:r>
          </a:p>
          <a:p>
            <a:pPr lvl="1"/>
            <a:r>
              <a:rPr lang="en-US" dirty="0"/>
              <a:t> 2.28 </a:t>
            </a:r>
            <a:r>
              <a:rPr lang="en-US" dirty="0" smtClean="0"/>
              <a:t>M Words/Second</a:t>
            </a:r>
          </a:p>
          <a:p>
            <a:pPr lvl="1"/>
            <a:r>
              <a:rPr lang="en-US" dirty="0" smtClean="0"/>
              <a:t>~2.5 hours (20 epochs)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4351338"/>
          </a:xfrm>
        </p:spPr>
        <p:txBody>
          <a:bodyPr/>
          <a:lstStyle/>
          <a:p>
            <a:r>
              <a:rPr lang="en-US" b="1" i="1" dirty="0"/>
              <a:t>Phrasal </a:t>
            </a:r>
            <a:r>
              <a:rPr lang="en-US" b="1" i="1" dirty="0" smtClean="0"/>
              <a:t>Allocation Evaluation</a:t>
            </a:r>
          </a:p>
          <a:p>
            <a:endParaRPr lang="en-US" b="1" i="1" dirty="0"/>
          </a:p>
          <a:p>
            <a:pPr marL="0" indent="0">
              <a:buNone/>
            </a:pPr>
            <a:r>
              <a:rPr lang="en-US" sz="2000" b="1" i="1" dirty="0" smtClean="0"/>
              <a:t>Variable-length phrases</a:t>
            </a:r>
          </a:p>
          <a:p>
            <a:pPr marL="0" indent="0">
              <a:buNone/>
            </a:pPr>
            <a:r>
              <a:rPr lang="en-US" sz="2000" b="1" i="1" dirty="0" smtClean="0"/>
              <a:t>Non-decomposable phrases	</a:t>
            </a:r>
            <a:endParaRPr lang="en-US" b="1" i="1" dirty="0"/>
          </a:p>
          <a:p>
            <a:endParaRPr lang="en-US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23" y="0"/>
            <a:ext cx="8168201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05200" cy="4351338"/>
          </a:xfrm>
        </p:spPr>
        <p:txBody>
          <a:bodyPr>
            <a:normAutofit/>
          </a:bodyPr>
          <a:lstStyle/>
          <a:p>
            <a:r>
              <a:rPr lang="en-US" b="1" i="1" dirty="0"/>
              <a:t>Phrase Semantic </a:t>
            </a:r>
            <a:r>
              <a:rPr lang="en-US" b="1" i="1" dirty="0" smtClean="0"/>
              <a:t>Evaluation</a:t>
            </a:r>
          </a:p>
          <a:p>
            <a:endParaRPr lang="en-US" b="1" i="1" dirty="0"/>
          </a:p>
          <a:p>
            <a:pPr marL="0" indent="0">
              <a:buNone/>
            </a:pPr>
            <a:r>
              <a:rPr lang="en-US" sz="2000" b="1" i="1" dirty="0"/>
              <a:t>Nearest neighbor by cosine similarity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0"/>
            <a:ext cx="7437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955"/>
            <a:ext cx="12192000" cy="2176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752365"/>
            <a:ext cx="1447800" cy="828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76" y="4908331"/>
            <a:ext cx="271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ctors, actress</a:t>
            </a:r>
          </a:p>
          <a:p>
            <a:r>
              <a:rPr lang="en-US" dirty="0" smtClean="0"/>
              <a:t>(co-starred, action-movies)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752365"/>
            <a:ext cx="832945" cy="8329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62600" y="4908330"/>
            <a:ext cx="238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Musicians, bands (rock)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8276" y="4908331"/>
            <a:ext cx="232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Stock exchange (Asian)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62601" y="4687669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Politicians (Asian), </a:t>
            </a:r>
          </a:p>
          <a:p>
            <a:r>
              <a:rPr lang="en-US" dirty="0" smtClean="0"/>
              <a:t>Masao </a:t>
            </a:r>
            <a:r>
              <a:rPr lang="en-US" dirty="0" err="1" smtClean="0"/>
              <a:t>Iwasato</a:t>
            </a:r>
            <a:r>
              <a:rPr lang="en-US" dirty="0" smtClean="0"/>
              <a:t> is Lee Teng-Hui’s Japanese name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446"/>
            <a:ext cx="12192000" cy="2147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83" y="3749187"/>
            <a:ext cx="1295400" cy="1159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96" y="3747536"/>
            <a:ext cx="854491" cy="8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14783</TotalTime>
  <Words>4939</Words>
  <Application>Microsoft Macintosh PowerPoint</Application>
  <PresentationFormat>Widescreen</PresentationFormat>
  <Paragraphs>1649</Paragraphs>
  <Slides>108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3" baseType="lpstr">
      <vt:lpstr>.AppleSystemUIFont</vt:lpstr>
      <vt:lpstr>Apple Chancery</vt:lpstr>
      <vt:lpstr>Calibri</vt:lpstr>
      <vt:lpstr>Calibri Light</vt:lpstr>
      <vt:lpstr>Cambria Math</vt:lpstr>
      <vt:lpstr>Copperplate</vt:lpstr>
      <vt:lpstr>Copperplate Gothic Bold</vt:lpstr>
      <vt:lpstr>DengXian</vt:lpstr>
      <vt:lpstr>Futura Medium</vt:lpstr>
      <vt:lpstr>Helvetica</vt:lpstr>
      <vt:lpstr>Latin Modern Roman 10</vt:lpstr>
      <vt:lpstr>Lucida Handwriting</vt:lpstr>
      <vt:lpstr>Mangal</vt:lpstr>
      <vt:lpstr>Arial</vt:lpstr>
      <vt:lpstr>Office Theme</vt:lpstr>
      <vt:lpstr>Probabilistic Latent Variable Models for Knowledge Discovery and Optimization</vt:lpstr>
      <vt:lpstr>PowerPoint Presentation</vt:lpstr>
      <vt:lpstr>An Era of Abundant Data</vt:lpstr>
      <vt:lpstr>PLVM – An Historical Account</vt:lpstr>
      <vt:lpstr>PLVM – An Historical Account</vt:lpstr>
      <vt:lpstr>PLVM – An Historical Account</vt:lpstr>
      <vt:lpstr>Why PLVM?</vt:lpstr>
      <vt:lpstr>PowerPoint Presentation</vt:lpstr>
      <vt:lpstr>PowerPoint Presentation</vt:lpstr>
      <vt:lpstr>PowerPoint Presentation</vt:lpstr>
      <vt:lpstr>The Evolution Graph</vt:lpstr>
      <vt:lpstr>Citation-LDA</vt:lpstr>
      <vt:lpstr>Discovering the Theme Evolution</vt:lpstr>
      <vt:lpstr>Citation-LDA: Summary  a General PLVM for Network Data</vt:lpstr>
      <vt:lpstr>PowerPoint Presentation</vt:lpstr>
      <vt:lpstr>Blind Men and The Elephant: Convert Ranking to Pairwise Preferences</vt:lpstr>
      <vt:lpstr>Blind Men and The Elephant: Convert Ranking to Pairwise Preferences</vt:lpstr>
      <vt:lpstr>Thurstonian Ranking Model (TRM): PLVM for Ranked Lists</vt:lpstr>
      <vt:lpstr>Thurstonian Pairwise Preference (TPP): PLVM for Pairwise judgements</vt:lpstr>
      <vt:lpstr>Thurstonian Pairwise Preference</vt:lpstr>
      <vt:lpstr>TPP: Experiments</vt:lpstr>
      <vt:lpstr>TPP: Malicious Worker Detection</vt:lpstr>
      <vt:lpstr>TPP: Summary a general PLVM for modeling expertise and truthfulness of workers in crowdsourcing and fusion of pairwise preferences </vt:lpstr>
      <vt:lpstr>PowerPoint Presentation</vt:lpstr>
      <vt:lpstr>Maximum Entropy: A Versatile Tool</vt:lpstr>
      <vt:lpstr>Maximum Entropy: A Versatile Tool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DCME: Primal-Dual ME</vt:lpstr>
      <vt:lpstr>DCME: Primal-Dual ME</vt:lpstr>
      <vt:lpstr>DCME: Dual-Clustering</vt:lpstr>
      <vt:lpstr>DCME: Dual-Clustering</vt:lpstr>
      <vt:lpstr>DCME: Dual Form as Feature Pursuit</vt:lpstr>
      <vt:lpstr>DCME: Experiment on  Classification and Embedding</vt:lpstr>
      <vt:lpstr>DCME: Summary a general Maximum Entropy optimization algorithm leveraging PLVM</vt:lpstr>
      <vt:lpstr>PowerPoint 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3 Simulated Annealing</vt:lpstr>
      <vt:lpstr>PLANS: Multithread Implementation </vt:lpstr>
      <vt:lpstr>PLANS: Multithread Implementation </vt:lpstr>
      <vt:lpstr>PLANS: Multithread Implementation </vt:lpstr>
      <vt:lpstr>PLANS: Multithread Implementation </vt:lpstr>
      <vt:lpstr>PLANS: Evaluation</vt:lpstr>
      <vt:lpstr>PLANS</vt:lpstr>
      <vt:lpstr>PLANS</vt:lpstr>
      <vt:lpstr>PLANS: Evaluation</vt:lpstr>
      <vt:lpstr>PLANS: Evaluation</vt:lpstr>
      <vt:lpstr>PLANS: Evaluation</vt:lpstr>
      <vt:lpstr>PLANS</vt:lpstr>
      <vt:lpstr>PLANS: Evaluation</vt:lpstr>
      <vt:lpstr>PLANS: Evaluation</vt:lpstr>
      <vt:lpstr>PLANS: Summary a general PLVM for phrasal allocation and embedding</vt:lpstr>
      <vt:lpstr>PLVM: Conclusion</vt:lpstr>
      <vt:lpstr>PLVM: Future Work</vt:lpstr>
      <vt:lpstr>PLVM: Future Work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LATENT VARIABLE MODELS FOR KNOWLEDGE DISCOVERY AND OPTIMIZATION</dc:title>
  <dc:creator>Wang, Xiaolong</dc:creator>
  <cp:lastModifiedBy>Xiaolong Wang</cp:lastModifiedBy>
  <cp:revision>746</cp:revision>
  <dcterms:created xsi:type="dcterms:W3CDTF">2016-10-10T04:48:44Z</dcterms:created>
  <dcterms:modified xsi:type="dcterms:W3CDTF">2017-04-03T20:15:20Z</dcterms:modified>
</cp:coreProperties>
</file>